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7" r:id="rId2"/>
    <p:sldId id="424" r:id="rId3"/>
    <p:sldId id="48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86" r:id="rId12"/>
    <p:sldId id="475" r:id="rId13"/>
    <p:sldId id="478" r:id="rId14"/>
    <p:sldId id="491" r:id="rId15"/>
    <p:sldId id="476" r:id="rId16"/>
    <p:sldId id="494" r:id="rId17"/>
    <p:sldId id="493" r:id="rId18"/>
    <p:sldId id="495" r:id="rId19"/>
    <p:sldId id="496" r:id="rId20"/>
    <p:sldId id="497" r:id="rId21"/>
    <p:sldId id="505" r:id="rId22"/>
    <p:sldId id="498" r:id="rId23"/>
    <p:sldId id="504" r:id="rId24"/>
    <p:sldId id="506" r:id="rId25"/>
    <p:sldId id="499" r:id="rId26"/>
    <p:sldId id="500" r:id="rId27"/>
    <p:sldId id="492" r:id="rId28"/>
    <p:sldId id="501" r:id="rId29"/>
    <p:sldId id="443" r:id="rId30"/>
  </p:sldIdLst>
  <p:sldSz cx="9144000" cy="6858000" type="screen4x3"/>
  <p:notesSz cx="6797675" cy="987425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DC12"/>
    <a:srgbClr val="80DC59"/>
    <a:srgbClr val="81DC12"/>
    <a:srgbClr val="33CC33"/>
    <a:srgbClr val="0263CE"/>
    <a:srgbClr val="79AF91"/>
    <a:srgbClr val="67A583"/>
    <a:srgbClr val="5EAE82"/>
    <a:srgbClr val="58B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Vidējs stils 4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Vidējs stils 4 - izcēlum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3" autoAdjust="0"/>
    <p:restoredTop sz="96719" autoAdjust="0"/>
  </p:normalViewPr>
  <p:slideViewPr>
    <p:cSldViewPr snapToGrid="0">
      <p:cViewPr>
        <p:scale>
          <a:sx n="70" d="100"/>
          <a:sy n="70" d="100"/>
        </p:scale>
        <p:origin x="-894" y="-900"/>
      </p:cViewPr>
      <p:guideLst>
        <p:guide orient="horz" pos="2117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66FFD3D-74E0-4ECC-9647-785F1C1E11E8}" type="datetimeFigureOut">
              <a:rPr lang="lv-LV" smtClean="0"/>
              <a:pPr/>
              <a:t>10.06.2016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EE5A6975-23E7-4B88-9521-838B7D8555E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156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F4C4E3-0D61-4808-994A-5CE6746C29F3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lv-LV" noProof="0" smtClean="0"/>
              <a:t>Noklikšķiniet, lai rediģētu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20CE34-D107-40DE-9447-2C43D35CBBA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8293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EE088-FD07-4592-BA90-BE3F5CA50CFA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35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ATBILSTOŠI PLĀNOTAJAI ATĻAUTAI</a:t>
            </a:r>
            <a:r>
              <a:rPr lang="lv-LV" baseline="0" dirty="0" smtClean="0"/>
              <a:t> IZMANTOŠANAI VAN, NODROŠINĀT SAIKNES UN SAVIENOJUMUS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0CE34-D107-40DE-9447-2C43D35CBBAE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74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0CE34-D107-40DE-9447-2C43D35CBBAE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953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0CE34-D107-40DE-9447-2C43D35CBBAE}" type="slidenum">
              <a:rPr lang="lv-LV" smtClean="0"/>
              <a:pPr>
                <a:defRPr/>
              </a:pPr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104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0CE34-D107-40DE-9447-2C43D35CBBAE}" type="slidenum">
              <a:rPr lang="lv-LV" smtClean="0"/>
              <a:pPr>
                <a:defRPr/>
              </a:pPr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104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0CE34-D107-40DE-9447-2C43D35CBBAE}" type="slidenum">
              <a:rPr lang="lv-LV" smtClean="0"/>
              <a:pPr>
                <a:defRPr/>
              </a:pPr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104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Runā moderators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0CE34-D107-40DE-9447-2C43D35CBBAE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444E-8BA4-42ED-B6EC-F7EF176C74EE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1F94-1B82-4F6D-A637-C386B0D510B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4BCD-4438-411A-9F3D-28182CFCCB80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3110-C9C6-4A35-BD72-6770319E9F6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7853-A76B-41B8-A0CC-3638E73430D9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CC72-D115-4796-8463-7EE83EB2F7F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BB6A-2149-4803-B484-B4450D577545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447C-940C-4B6E-B751-0001C1059D9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EDBA-36ED-47FD-9767-1182687CCB9B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72C1-383A-4787-86BA-BCB9248E4E7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5E20-2F0B-4E4B-84D9-CB41753AB315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D442-F651-4F43-96AC-5389CF1906B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3EEA-A3D3-45E2-8F90-4B6DA3C09221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8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7BA5-C5BB-45DE-9BF9-6A7531D3711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6F10-D9A5-4DE6-9D24-0DFA470F285E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4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18DC-5174-44B7-A46A-332EE875E45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6567-DC7B-4691-841F-F4F64F2FC5BB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3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E614-2F21-47A8-8E7E-AE061936FA9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B0E2-8EA8-44EB-95B5-D516FA282E80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9217-305C-4FDE-94D9-6FF6A354F70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1687-D2D9-4FF3-B6FB-BC07302CC153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3C8C-2573-47DD-9446-525BA1631CD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irsraksta viettur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Rediģēt šablona virsraksta stilu</a:t>
            </a:r>
          </a:p>
        </p:txBody>
      </p:sp>
      <p:sp>
        <p:nvSpPr>
          <p:cNvPr id="1027" name="Teksta vietturi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ABD2AF-65C3-42DA-9575-A40A50AF7B38}" type="datetimeFigureOut">
              <a:rPr lang="lv-LV"/>
              <a:pPr>
                <a:defRPr/>
              </a:pPr>
              <a:t>10.06.2016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B0755C-8842-43FA-8155-948543846B9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4" y="206194"/>
            <a:ext cx="2642339" cy="233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820" y="2699181"/>
            <a:ext cx="8851207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APSTĀDĪJUMU STRUKTŪRAS UN PUBLISKO ĀRTELPU </a:t>
            </a:r>
            <a:r>
              <a:rPr lang="lv-LV" sz="2800" b="1" spc="7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TEMATISKAIS PLĀNOJUMS</a:t>
            </a:r>
            <a:endParaRPr lang="lv-LV" sz="2800" b="1" spc="7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upa 169"/>
          <p:cNvGrpSpPr/>
          <p:nvPr/>
        </p:nvGrpSpPr>
        <p:grpSpPr>
          <a:xfrm>
            <a:off x="-1703672" y="5332396"/>
            <a:ext cx="10847672" cy="1607419"/>
            <a:chOff x="1258784" y="5463186"/>
            <a:chExt cx="7885216" cy="1394814"/>
          </a:xfrm>
        </p:grpSpPr>
        <p:cxnSp>
          <p:nvCxnSpPr>
            <p:cNvPr id="11" name="Taisns savienotājs 10"/>
            <p:cNvCxnSpPr/>
            <p:nvPr/>
          </p:nvCxnSpPr>
          <p:spPr>
            <a:xfrm>
              <a:off x="4528042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Taisns savienotājs 11"/>
            <p:cNvCxnSpPr/>
            <p:nvPr/>
          </p:nvCxnSpPr>
          <p:spPr>
            <a:xfrm>
              <a:off x="4785148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Taisns savienotājs 12"/>
            <p:cNvCxnSpPr/>
            <p:nvPr/>
          </p:nvCxnSpPr>
          <p:spPr>
            <a:xfrm>
              <a:off x="4319146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/>
            <p:cNvCxnSpPr/>
            <p:nvPr/>
          </p:nvCxnSpPr>
          <p:spPr>
            <a:xfrm>
              <a:off x="4134352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Taisns savienotājs 14"/>
            <p:cNvCxnSpPr/>
            <p:nvPr/>
          </p:nvCxnSpPr>
          <p:spPr>
            <a:xfrm>
              <a:off x="4640527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Taisns savienotājs 15"/>
            <p:cNvCxnSpPr/>
            <p:nvPr/>
          </p:nvCxnSpPr>
          <p:spPr>
            <a:xfrm>
              <a:off x="5018149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Mākonis 16"/>
            <p:cNvSpPr/>
            <p:nvPr/>
          </p:nvSpPr>
          <p:spPr>
            <a:xfrm>
              <a:off x="4479838" y="6142731"/>
              <a:ext cx="351109" cy="305312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Taisnstūris 17"/>
            <p:cNvSpPr/>
            <p:nvPr/>
          </p:nvSpPr>
          <p:spPr>
            <a:xfrm>
              <a:off x="2978295" y="5739018"/>
              <a:ext cx="766055" cy="9721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Taisnstūris 18"/>
            <p:cNvSpPr/>
            <p:nvPr/>
          </p:nvSpPr>
          <p:spPr>
            <a:xfrm>
              <a:off x="1468583" y="5463186"/>
              <a:ext cx="454066" cy="12479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Taisnstūris 19"/>
            <p:cNvSpPr/>
            <p:nvPr/>
          </p:nvSpPr>
          <p:spPr>
            <a:xfrm>
              <a:off x="1970967" y="5876932"/>
              <a:ext cx="454066" cy="8342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1" name="Vienādsānu trīsstūris 20"/>
            <p:cNvSpPr/>
            <p:nvPr/>
          </p:nvSpPr>
          <p:spPr>
            <a:xfrm>
              <a:off x="1965847" y="5615821"/>
              <a:ext cx="461425" cy="26399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Taisnstūris 21"/>
            <p:cNvSpPr/>
            <p:nvPr/>
          </p:nvSpPr>
          <p:spPr>
            <a:xfrm>
              <a:off x="1822491" y="6119806"/>
              <a:ext cx="474865" cy="5913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3" name="Taisnstūris 22"/>
            <p:cNvSpPr/>
            <p:nvPr/>
          </p:nvSpPr>
          <p:spPr>
            <a:xfrm>
              <a:off x="2575108" y="6021249"/>
              <a:ext cx="555502" cy="6898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4" name="Taisnstūris 23"/>
            <p:cNvSpPr/>
            <p:nvPr/>
          </p:nvSpPr>
          <p:spPr>
            <a:xfrm>
              <a:off x="5899624" y="6098717"/>
              <a:ext cx="454066" cy="6124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5" name="Vienādsānu trīsstūris 24"/>
            <p:cNvSpPr/>
            <p:nvPr/>
          </p:nvSpPr>
          <p:spPr>
            <a:xfrm>
              <a:off x="5894504" y="5842689"/>
              <a:ext cx="461425" cy="26399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Brīvforma 25"/>
            <p:cNvSpPr/>
            <p:nvPr/>
          </p:nvSpPr>
          <p:spPr>
            <a:xfrm>
              <a:off x="5415158" y="6187003"/>
              <a:ext cx="712297" cy="524144"/>
            </a:xfrm>
            <a:custGeom>
              <a:avLst/>
              <a:gdLst>
                <a:gd name="connsiteX0" fmla="*/ 0 w 881149"/>
                <a:gd name="connsiteY0" fmla="*/ 648393 h 648393"/>
                <a:gd name="connsiteX1" fmla="*/ 881149 w 881149"/>
                <a:gd name="connsiteY1" fmla="*/ 648393 h 648393"/>
                <a:gd name="connsiteX2" fmla="*/ 881149 w 881149"/>
                <a:gd name="connsiteY2" fmla="*/ 271549 h 648393"/>
                <a:gd name="connsiteX3" fmla="*/ 332509 w 881149"/>
                <a:gd name="connsiteY3" fmla="*/ 0 h 648393"/>
                <a:gd name="connsiteX4" fmla="*/ 0 w 881149"/>
                <a:gd name="connsiteY4" fmla="*/ 171797 h 648393"/>
                <a:gd name="connsiteX5" fmla="*/ 0 w 881149"/>
                <a:gd name="connsiteY5" fmla="*/ 648393 h 64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149" h="648393">
                  <a:moveTo>
                    <a:pt x="0" y="648393"/>
                  </a:moveTo>
                  <a:lnTo>
                    <a:pt x="881149" y="648393"/>
                  </a:lnTo>
                  <a:lnTo>
                    <a:pt x="881149" y="271549"/>
                  </a:lnTo>
                  <a:lnTo>
                    <a:pt x="332509" y="0"/>
                  </a:lnTo>
                  <a:lnTo>
                    <a:pt x="0" y="171797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8" name="Mākonis 27"/>
            <p:cNvSpPr/>
            <p:nvPr/>
          </p:nvSpPr>
          <p:spPr>
            <a:xfrm rot="4410469">
              <a:off x="4399492" y="6231512"/>
              <a:ext cx="312946" cy="312945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Mākonis 28"/>
            <p:cNvSpPr/>
            <p:nvPr/>
          </p:nvSpPr>
          <p:spPr>
            <a:xfrm rot="21371874">
              <a:off x="3925456" y="6174868"/>
              <a:ext cx="351109" cy="305312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0" name="Mākonis 29"/>
            <p:cNvSpPr/>
            <p:nvPr/>
          </p:nvSpPr>
          <p:spPr>
            <a:xfrm>
              <a:off x="4624459" y="6287351"/>
              <a:ext cx="351109" cy="305312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1" name="Mākonis 30"/>
            <p:cNvSpPr/>
            <p:nvPr/>
          </p:nvSpPr>
          <p:spPr>
            <a:xfrm rot="19648734" flipH="1">
              <a:off x="4865495" y="6271282"/>
              <a:ext cx="351109" cy="305312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2" name="Mākonis 31"/>
            <p:cNvSpPr/>
            <p:nvPr/>
          </p:nvSpPr>
          <p:spPr>
            <a:xfrm rot="10800000">
              <a:off x="4105427" y="6231109"/>
              <a:ext cx="388069" cy="337451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3" name="Taisnstūris 32"/>
            <p:cNvSpPr/>
            <p:nvPr/>
          </p:nvSpPr>
          <p:spPr>
            <a:xfrm>
              <a:off x="1258784" y="6685808"/>
              <a:ext cx="7885216" cy="172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 dirty="0"/>
            </a:p>
          </p:txBody>
        </p:sp>
        <p:sp>
          <p:nvSpPr>
            <p:cNvPr id="35" name="Brīvforma 34"/>
            <p:cNvSpPr/>
            <p:nvPr/>
          </p:nvSpPr>
          <p:spPr>
            <a:xfrm flipH="1">
              <a:off x="6776913" y="6187003"/>
              <a:ext cx="497362" cy="524144"/>
            </a:xfrm>
            <a:custGeom>
              <a:avLst/>
              <a:gdLst>
                <a:gd name="connsiteX0" fmla="*/ 0 w 881149"/>
                <a:gd name="connsiteY0" fmla="*/ 648393 h 648393"/>
                <a:gd name="connsiteX1" fmla="*/ 881149 w 881149"/>
                <a:gd name="connsiteY1" fmla="*/ 648393 h 648393"/>
                <a:gd name="connsiteX2" fmla="*/ 881149 w 881149"/>
                <a:gd name="connsiteY2" fmla="*/ 271549 h 648393"/>
                <a:gd name="connsiteX3" fmla="*/ 332509 w 881149"/>
                <a:gd name="connsiteY3" fmla="*/ 0 h 648393"/>
                <a:gd name="connsiteX4" fmla="*/ 0 w 881149"/>
                <a:gd name="connsiteY4" fmla="*/ 171797 h 648393"/>
                <a:gd name="connsiteX5" fmla="*/ 0 w 881149"/>
                <a:gd name="connsiteY5" fmla="*/ 648393 h 64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149" h="648393">
                  <a:moveTo>
                    <a:pt x="0" y="648393"/>
                  </a:moveTo>
                  <a:lnTo>
                    <a:pt x="881149" y="648393"/>
                  </a:lnTo>
                  <a:lnTo>
                    <a:pt x="881149" y="271549"/>
                  </a:lnTo>
                  <a:lnTo>
                    <a:pt x="332509" y="0"/>
                  </a:lnTo>
                  <a:lnTo>
                    <a:pt x="0" y="171797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3" name="Grupa 64"/>
            <p:cNvGrpSpPr/>
            <p:nvPr/>
          </p:nvGrpSpPr>
          <p:grpSpPr>
            <a:xfrm>
              <a:off x="7466191" y="6460177"/>
              <a:ext cx="192366" cy="228904"/>
              <a:chOff x="7466190" y="6271283"/>
              <a:chExt cx="351109" cy="417798"/>
            </a:xfrm>
          </p:grpSpPr>
          <p:cxnSp>
            <p:nvCxnSpPr>
              <p:cNvPr id="115" name="Taisns savienotājs 114"/>
              <p:cNvCxnSpPr/>
              <p:nvPr/>
            </p:nvCxnSpPr>
            <p:spPr>
              <a:xfrm>
                <a:off x="7618844" y="6448045"/>
                <a:ext cx="0" cy="241036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Mākonis 115"/>
              <p:cNvSpPr/>
              <p:nvPr/>
            </p:nvSpPr>
            <p:spPr>
              <a:xfrm rot="19648734" flipH="1">
                <a:off x="7466190" y="6271283"/>
                <a:ext cx="351109" cy="305312"/>
              </a:xfrm>
              <a:prstGeom prst="clou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grpSp>
          <p:nvGrpSpPr>
            <p:cNvPr id="4" name="Grupa 65"/>
            <p:cNvGrpSpPr/>
            <p:nvPr/>
          </p:nvGrpSpPr>
          <p:grpSpPr>
            <a:xfrm flipH="1">
              <a:off x="7549321" y="6365174"/>
              <a:ext cx="272204" cy="323907"/>
              <a:chOff x="7466190" y="6271283"/>
              <a:chExt cx="351109" cy="417798"/>
            </a:xfrm>
          </p:grpSpPr>
          <p:cxnSp>
            <p:nvCxnSpPr>
              <p:cNvPr id="113" name="Taisns savienotājs 112"/>
              <p:cNvCxnSpPr/>
              <p:nvPr/>
            </p:nvCxnSpPr>
            <p:spPr>
              <a:xfrm>
                <a:off x="7618844" y="6448045"/>
                <a:ext cx="0" cy="241036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Mākonis 113"/>
              <p:cNvSpPr/>
              <p:nvPr/>
            </p:nvSpPr>
            <p:spPr>
              <a:xfrm rot="19648734" flipH="1">
                <a:off x="7466190" y="6271283"/>
                <a:ext cx="351109" cy="305312"/>
              </a:xfrm>
              <a:prstGeom prst="clou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sp>
          <p:nvSpPr>
            <p:cNvPr id="38" name="Taisnstūris 37"/>
            <p:cNvSpPr/>
            <p:nvPr/>
          </p:nvSpPr>
          <p:spPr>
            <a:xfrm>
              <a:off x="1543792" y="5617029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9" name="Taisnstūris 38"/>
            <p:cNvSpPr/>
            <p:nvPr/>
          </p:nvSpPr>
          <p:spPr>
            <a:xfrm>
              <a:off x="1639251" y="5617029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0" name="Taisnstūris 39"/>
            <p:cNvSpPr/>
            <p:nvPr/>
          </p:nvSpPr>
          <p:spPr>
            <a:xfrm>
              <a:off x="1795001" y="5617029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1" name="Taisnstūris 40"/>
            <p:cNvSpPr/>
            <p:nvPr/>
          </p:nvSpPr>
          <p:spPr>
            <a:xfrm>
              <a:off x="1639251" y="5948625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2" name="Taisnstūris 41"/>
            <p:cNvSpPr/>
            <p:nvPr/>
          </p:nvSpPr>
          <p:spPr>
            <a:xfrm>
              <a:off x="2161765" y="617973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3" name="Taisnstūris 42"/>
            <p:cNvSpPr/>
            <p:nvPr/>
          </p:nvSpPr>
          <p:spPr>
            <a:xfrm>
              <a:off x="1553840" y="5948625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4" name="Taisnstūris 43"/>
            <p:cNvSpPr/>
            <p:nvPr/>
          </p:nvSpPr>
          <p:spPr>
            <a:xfrm>
              <a:off x="2076354" y="617973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5" name="Taisnstūris 44"/>
            <p:cNvSpPr/>
            <p:nvPr/>
          </p:nvSpPr>
          <p:spPr>
            <a:xfrm>
              <a:off x="1995967" y="617973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6" name="Taisnstūris 45"/>
            <p:cNvSpPr/>
            <p:nvPr/>
          </p:nvSpPr>
          <p:spPr>
            <a:xfrm>
              <a:off x="1995967" y="628524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7" name="Taisnstūris 46"/>
            <p:cNvSpPr/>
            <p:nvPr/>
          </p:nvSpPr>
          <p:spPr>
            <a:xfrm>
              <a:off x="1915580" y="628524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8" name="Taisnstūris 47"/>
            <p:cNvSpPr/>
            <p:nvPr/>
          </p:nvSpPr>
          <p:spPr>
            <a:xfrm>
              <a:off x="1558864" y="628524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9" name="Taisnstūris 48"/>
            <p:cNvSpPr/>
            <p:nvPr/>
          </p:nvSpPr>
          <p:spPr>
            <a:xfrm>
              <a:off x="2629014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0" name="Taisnstūris 49"/>
            <p:cNvSpPr/>
            <p:nvPr/>
          </p:nvSpPr>
          <p:spPr>
            <a:xfrm>
              <a:off x="2704376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1" name="Taisnstūris 50"/>
            <p:cNvSpPr/>
            <p:nvPr/>
          </p:nvSpPr>
          <p:spPr>
            <a:xfrm>
              <a:off x="2781695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2" name="Taisnstūris 51"/>
            <p:cNvSpPr/>
            <p:nvPr/>
          </p:nvSpPr>
          <p:spPr>
            <a:xfrm>
              <a:off x="2859148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3" name="Taisnstūris 52"/>
            <p:cNvSpPr/>
            <p:nvPr/>
          </p:nvSpPr>
          <p:spPr>
            <a:xfrm>
              <a:off x="2934511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4" name="Taisnstūris 53"/>
            <p:cNvSpPr/>
            <p:nvPr/>
          </p:nvSpPr>
          <p:spPr>
            <a:xfrm>
              <a:off x="3014897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5" name="Taisnstūris 54"/>
            <p:cNvSpPr/>
            <p:nvPr/>
          </p:nvSpPr>
          <p:spPr>
            <a:xfrm>
              <a:off x="2629014" y="6174823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6" name="Taisnstūris 55"/>
            <p:cNvSpPr/>
            <p:nvPr/>
          </p:nvSpPr>
          <p:spPr>
            <a:xfrm>
              <a:off x="2704377" y="6174823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7" name="Taisnstūris 56"/>
            <p:cNvSpPr/>
            <p:nvPr/>
          </p:nvSpPr>
          <p:spPr>
            <a:xfrm>
              <a:off x="2781695" y="6174823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8" name="Taisnstūris 57"/>
            <p:cNvSpPr/>
            <p:nvPr/>
          </p:nvSpPr>
          <p:spPr>
            <a:xfrm>
              <a:off x="2859148" y="629142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9" name="Taisnstūris 58"/>
            <p:cNvSpPr/>
            <p:nvPr/>
          </p:nvSpPr>
          <p:spPr>
            <a:xfrm>
              <a:off x="2934511" y="629142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0" name="Taisnstūris 59"/>
            <p:cNvSpPr/>
            <p:nvPr/>
          </p:nvSpPr>
          <p:spPr>
            <a:xfrm>
              <a:off x="3014897" y="629142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1" name="Taisnstūris 60"/>
            <p:cNvSpPr/>
            <p:nvPr/>
          </p:nvSpPr>
          <p:spPr>
            <a:xfrm>
              <a:off x="2622877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2" name="Taisnstūris 61"/>
            <p:cNvSpPr/>
            <p:nvPr/>
          </p:nvSpPr>
          <p:spPr>
            <a:xfrm>
              <a:off x="2701308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3" name="Taisnstūris 62"/>
            <p:cNvSpPr/>
            <p:nvPr/>
          </p:nvSpPr>
          <p:spPr>
            <a:xfrm>
              <a:off x="2775558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4" name="Taisnstūris 63"/>
            <p:cNvSpPr/>
            <p:nvPr/>
          </p:nvSpPr>
          <p:spPr>
            <a:xfrm>
              <a:off x="2848595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5" name="Taisnstūris 64"/>
            <p:cNvSpPr/>
            <p:nvPr/>
          </p:nvSpPr>
          <p:spPr>
            <a:xfrm>
              <a:off x="2928981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6" name="Taisnstūris 65"/>
            <p:cNvSpPr/>
            <p:nvPr/>
          </p:nvSpPr>
          <p:spPr>
            <a:xfrm>
              <a:off x="2622877" y="6503149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7" name="Taisnstūris 66"/>
            <p:cNvSpPr/>
            <p:nvPr/>
          </p:nvSpPr>
          <p:spPr>
            <a:xfrm>
              <a:off x="2701308" y="6503149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8" name="Ovāls 67"/>
            <p:cNvSpPr/>
            <p:nvPr/>
          </p:nvSpPr>
          <p:spPr>
            <a:xfrm>
              <a:off x="2157122" y="5756424"/>
              <a:ext cx="79780" cy="79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9" name="Taisnstūris 68"/>
            <p:cNvSpPr/>
            <p:nvPr/>
          </p:nvSpPr>
          <p:spPr>
            <a:xfrm>
              <a:off x="5415430" y="5905949"/>
              <a:ext cx="118333" cy="4733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0" name="Taisnstūris 69"/>
            <p:cNvSpPr/>
            <p:nvPr/>
          </p:nvSpPr>
          <p:spPr>
            <a:xfrm>
              <a:off x="3590397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1" name="Taisnstūris 70"/>
            <p:cNvSpPr/>
            <p:nvPr/>
          </p:nvSpPr>
          <p:spPr>
            <a:xfrm>
              <a:off x="3661806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2" name="Taisnstūris 71"/>
            <p:cNvSpPr/>
            <p:nvPr/>
          </p:nvSpPr>
          <p:spPr>
            <a:xfrm>
              <a:off x="3304745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3" name="Taisnstūris 72"/>
            <p:cNvSpPr/>
            <p:nvPr/>
          </p:nvSpPr>
          <p:spPr>
            <a:xfrm>
              <a:off x="3376158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4" name="Taisnstūris 73"/>
            <p:cNvSpPr/>
            <p:nvPr/>
          </p:nvSpPr>
          <p:spPr>
            <a:xfrm>
              <a:off x="3161919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5" name="Taisnstūris 74"/>
            <p:cNvSpPr/>
            <p:nvPr/>
          </p:nvSpPr>
          <p:spPr>
            <a:xfrm>
              <a:off x="3233332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6" name="Taisnstūris 75"/>
            <p:cNvSpPr/>
            <p:nvPr/>
          </p:nvSpPr>
          <p:spPr>
            <a:xfrm>
              <a:off x="3019093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7" name="Taisnstūris 76"/>
            <p:cNvSpPr/>
            <p:nvPr/>
          </p:nvSpPr>
          <p:spPr>
            <a:xfrm>
              <a:off x="3090506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8" name="Taisnstūris 77"/>
            <p:cNvSpPr/>
            <p:nvPr/>
          </p:nvSpPr>
          <p:spPr>
            <a:xfrm>
              <a:off x="3447571" y="5902126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9" name="Taisnstūris 78"/>
            <p:cNvSpPr/>
            <p:nvPr/>
          </p:nvSpPr>
          <p:spPr>
            <a:xfrm>
              <a:off x="3304745" y="5902126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0" name="Taisnstūris 79"/>
            <p:cNvSpPr/>
            <p:nvPr/>
          </p:nvSpPr>
          <p:spPr>
            <a:xfrm>
              <a:off x="3376158" y="5902126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1" name="Taisnstūris 80"/>
            <p:cNvSpPr/>
            <p:nvPr/>
          </p:nvSpPr>
          <p:spPr>
            <a:xfrm>
              <a:off x="3661806" y="5998697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2" name="Taisnstūris 81"/>
            <p:cNvSpPr/>
            <p:nvPr/>
          </p:nvSpPr>
          <p:spPr>
            <a:xfrm>
              <a:off x="3447571" y="5998697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3" name="Taisnstūris 82"/>
            <p:cNvSpPr/>
            <p:nvPr/>
          </p:nvSpPr>
          <p:spPr>
            <a:xfrm>
              <a:off x="3518984" y="5998697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4" name="Taisnstūris 83"/>
            <p:cNvSpPr/>
            <p:nvPr/>
          </p:nvSpPr>
          <p:spPr>
            <a:xfrm>
              <a:off x="3376158" y="5998697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5" name="Taisnstūris 84"/>
            <p:cNvSpPr/>
            <p:nvPr/>
          </p:nvSpPr>
          <p:spPr>
            <a:xfrm>
              <a:off x="3304745" y="6173730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6" name="Taisnstūris 85"/>
            <p:cNvSpPr/>
            <p:nvPr/>
          </p:nvSpPr>
          <p:spPr>
            <a:xfrm>
              <a:off x="3233332" y="6173730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7" name="Taisnstūris 86"/>
            <p:cNvSpPr/>
            <p:nvPr/>
          </p:nvSpPr>
          <p:spPr>
            <a:xfrm>
              <a:off x="3590397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8" name="Taisnstūris 87"/>
            <p:cNvSpPr/>
            <p:nvPr/>
          </p:nvSpPr>
          <p:spPr>
            <a:xfrm>
              <a:off x="3661806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9" name="Taisnstūris 88"/>
            <p:cNvSpPr/>
            <p:nvPr/>
          </p:nvSpPr>
          <p:spPr>
            <a:xfrm>
              <a:off x="3447571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0" name="Taisnstūris 89"/>
            <p:cNvSpPr/>
            <p:nvPr/>
          </p:nvSpPr>
          <p:spPr>
            <a:xfrm>
              <a:off x="3518984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1" name="Taisnstūris 90"/>
            <p:cNvSpPr/>
            <p:nvPr/>
          </p:nvSpPr>
          <p:spPr>
            <a:xfrm>
              <a:off x="3233332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2" name="Taisnstūris 91"/>
            <p:cNvSpPr/>
            <p:nvPr/>
          </p:nvSpPr>
          <p:spPr>
            <a:xfrm>
              <a:off x="5464603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3" name="Taisnstūris 92"/>
            <p:cNvSpPr/>
            <p:nvPr/>
          </p:nvSpPr>
          <p:spPr>
            <a:xfrm>
              <a:off x="5547809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4" name="Taisnstūris 93"/>
            <p:cNvSpPr/>
            <p:nvPr/>
          </p:nvSpPr>
          <p:spPr>
            <a:xfrm>
              <a:off x="5631015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5" name="Taisnstūris 94"/>
            <p:cNvSpPr/>
            <p:nvPr/>
          </p:nvSpPr>
          <p:spPr>
            <a:xfrm>
              <a:off x="5714221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6" name="Taisnstūris 95"/>
            <p:cNvSpPr/>
            <p:nvPr/>
          </p:nvSpPr>
          <p:spPr>
            <a:xfrm>
              <a:off x="5797427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7" name="Taisnstūris 96"/>
            <p:cNvSpPr/>
            <p:nvPr/>
          </p:nvSpPr>
          <p:spPr>
            <a:xfrm>
              <a:off x="5880632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8" name="Taisnstūris 97"/>
            <p:cNvSpPr/>
            <p:nvPr/>
          </p:nvSpPr>
          <p:spPr>
            <a:xfrm>
              <a:off x="6256469" y="6466115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9" name="Taisnstūris 98"/>
            <p:cNvSpPr/>
            <p:nvPr/>
          </p:nvSpPr>
          <p:spPr>
            <a:xfrm>
              <a:off x="6176082" y="6466115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0" name="Taisnstūris 99"/>
            <p:cNvSpPr/>
            <p:nvPr/>
          </p:nvSpPr>
          <p:spPr>
            <a:xfrm>
              <a:off x="6824201" y="6586696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1" name="Taisnstūris 100"/>
            <p:cNvSpPr/>
            <p:nvPr/>
          </p:nvSpPr>
          <p:spPr>
            <a:xfrm>
              <a:off x="7190966" y="641587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2" name="Taisnstūris 101"/>
            <p:cNvSpPr/>
            <p:nvPr/>
          </p:nvSpPr>
          <p:spPr>
            <a:xfrm>
              <a:off x="7110579" y="641587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3" name="Taisnstūris 102"/>
            <p:cNvSpPr/>
            <p:nvPr/>
          </p:nvSpPr>
          <p:spPr>
            <a:xfrm>
              <a:off x="8095318" y="6245052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4" name="Taisnstūris 103"/>
            <p:cNvSpPr/>
            <p:nvPr/>
          </p:nvSpPr>
          <p:spPr>
            <a:xfrm>
              <a:off x="8014931" y="6245052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5" name="Taisnstūris 104"/>
            <p:cNvSpPr/>
            <p:nvPr/>
          </p:nvSpPr>
          <p:spPr>
            <a:xfrm>
              <a:off x="8095318" y="638070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6" name="Taisnstūris 105"/>
            <p:cNvSpPr/>
            <p:nvPr/>
          </p:nvSpPr>
          <p:spPr>
            <a:xfrm>
              <a:off x="8014931" y="638070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7" name="Taisnstūris 106"/>
            <p:cNvSpPr/>
            <p:nvPr/>
          </p:nvSpPr>
          <p:spPr>
            <a:xfrm>
              <a:off x="8336478" y="643094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8" name="Taisnstūris 107"/>
            <p:cNvSpPr/>
            <p:nvPr/>
          </p:nvSpPr>
          <p:spPr>
            <a:xfrm>
              <a:off x="8256091" y="643094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9" name="Taisnstūris 108"/>
            <p:cNvSpPr/>
            <p:nvPr/>
          </p:nvSpPr>
          <p:spPr>
            <a:xfrm>
              <a:off x="8512324" y="643094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10" name="Taisnstūris 109"/>
            <p:cNvSpPr/>
            <p:nvPr/>
          </p:nvSpPr>
          <p:spPr>
            <a:xfrm>
              <a:off x="8431937" y="643094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11" name="Taisnstūris 110"/>
            <p:cNvSpPr/>
            <p:nvPr/>
          </p:nvSpPr>
          <p:spPr>
            <a:xfrm>
              <a:off x="8793678" y="655152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12" name="Taisnstūris 111"/>
            <p:cNvSpPr/>
            <p:nvPr/>
          </p:nvSpPr>
          <p:spPr>
            <a:xfrm>
              <a:off x="8713291" y="655152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18" name="Satura vietturis 2"/>
          <p:cNvSpPr txBox="1">
            <a:spLocks/>
          </p:cNvSpPr>
          <p:nvPr/>
        </p:nvSpPr>
        <p:spPr>
          <a:xfrm>
            <a:off x="1187624" y="4509120"/>
            <a:ext cx="7855432" cy="1224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Irbe </a:t>
            </a:r>
            <a:r>
              <a:rPr lang="lv-LV" sz="1600" b="1" dirty="0" smtClean="0">
                <a:solidFill>
                  <a:schemeClr val="bg1">
                    <a:lumMod val="50000"/>
                  </a:schemeClr>
                </a:solidFill>
              </a:rPr>
              <a:t>Karule</a:t>
            </a:r>
            <a:endParaRPr lang="lv-LV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lv-LV" sz="1400" dirty="0">
                <a:solidFill>
                  <a:schemeClr val="bg1">
                    <a:lumMod val="50000"/>
                  </a:schemeClr>
                </a:solidFill>
              </a:rPr>
              <a:t>Rīgas domes Pilsētas attīstības departamenta</a:t>
            </a:r>
          </a:p>
          <a:p>
            <a:pPr marL="0" indent="0" algn="r">
              <a:buNone/>
            </a:pPr>
            <a:r>
              <a:rPr lang="lv-LV" sz="1400" dirty="0">
                <a:solidFill>
                  <a:schemeClr val="bg1">
                    <a:lumMod val="50000"/>
                  </a:schemeClr>
                </a:solidFill>
              </a:rPr>
              <a:t>Pilsētvides attīstības pārvaldes</a:t>
            </a:r>
          </a:p>
          <a:p>
            <a:pPr marL="0" indent="0" algn="r">
              <a:buNone/>
            </a:pPr>
            <a:r>
              <a:rPr lang="lv-LV" sz="1400" dirty="0" err="1">
                <a:solidFill>
                  <a:schemeClr val="bg1">
                    <a:lumMod val="50000"/>
                  </a:schemeClr>
                </a:solidFill>
              </a:rPr>
              <a:t>Lokālplānojumu</a:t>
            </a:r>
            <a:r>
              <a:rPr lang="lv-LV" sz="1400" dirty="0">
                <a:solidFill>
                  <a:schemeClr val="bg1">
                    <a:lumMod val="50000"/>
                  </a:schemeClr>
                </a:solidFill>
              </a:rPr>
              <a:t> nodaļas</a:t>
            </a:r>
          </a:p>
          <a:p>
            <a:pPr marL="0" indent="0" algn="r">
              <a:buNone/>
            </a:pPr>
            <a:r>
              <a:rPr lang="lv-LV" sz="1400" dirty="0">
                <a:solidFill>
                  <a:schemeClr val="bg1">
                    <a:lumMod val="50000"/>
                  </a:schemeClr>
                </a:solidFill>
              </a:rPr>
              <a:t>Galvenā teritorijas plānotāja</a:t>
            </a:r>
          </a:p>
          <a:p>
            <a:pPr marL="0" indent="0" algn="r">
              <a:buFont typeface="Arial" pitchFamily="34" charset="0"/>
              <a:buNone/>
            </a:pPr>
            <a:r>
              <a:rPr lang="lv-LV" sz="1400" b="1" dirty="0" smtClean="0">
                <a:solidFill>
                  <a:schemeClr val="bg1">
                    <a:lumMod val="50000"/>
                  </a:schemeClr>
                </a:solidFill>
              </a:rPr>
              <a:t>10.06.2016.</a:t>
            </a:r>
            <a:endParaRPr lang="lv-LV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8945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UN PUBLISKĀS ĀRTELPAS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PAMATSTRUKTŪRA: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Apbūves un satiksmes teritoriju publisko </a:t>
            </a:r>
            <a:r>
              <a:rPr lang="lv-LV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ārtelpu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elementi</a:t>
            </a:r>
            <a:endParaRPr lang="lv-LV" b="1" dirty="0" smtClean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graphicFrame>
        <p:nvGraphicFramePr>
          <p:cNvPr id="8" name="Tab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95780"/>
              </p:ext>
            </p:extLst>
          </p:nvPr>
        </p:nvGraphicFramePr>
        <p:xfrm>
          <a:off x="1259205" y="1781608"/>
          <a:ext cx="753999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370924"/>
                <a:gridCol w="61690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daļa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elements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SATIKSMES TERITORIJAS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AKTĪVAS TRANSPORTA IELAS (B, C, D kategorijas)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 KATEGORIJAS IELAS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BARJERU ŠĶĒRSOJUMI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IEVADI RĪGĀ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BRĪVĪBAS CEĻŠ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IELAS AR AKTĪVU </a:t>
                      </a:r>
                      <a:r>
                        <a:rPr lang="lv-LV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PUBLISKO </a:t>
                      </a: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ĀRTELPU (SAVIENOJOŠĀS)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IELAS AR REKREATĪVU FUNKCIJU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1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UN PUBLISKĀS ĀRTELPAS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PAMATSTRUKTŪRA: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daļas 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graphicFrame>
        <p:nvGraphicFramePr>
          <p:cNvPr id="16" name="Tabu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94064"/>
              </p:ext>
            </p:extLst>
          </p:nvPr>
        </p:nvGraphicFramePr>
        <p:xfrm>
          <a:off x="1259205" y="1779639"/>
          <a:ext cx="7539990" cy="4142171"/>
        </p:xfrm>
        <a:graphic>
          <a:graphicData uri="http://schemas.openxmlformats.org/drawingml/2006/table">
            <a:tbl>
              <a:tblPr firstRow="1" firstCol="1" bandRow="1"/>
              <a:tblGrid>
                <a:gridCol w="5199380"/>
                <a:gridCol w="2340610"/>
              </a:tblGrid>
              <a:tr h="496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daļas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publiskās </a:t>
                      </a:r>
                      <a:r>
                        <a:rPr lang="lv-LV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ārtelpas</a:t>
                      </a: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nosacījumu </a:t>
                      </a:r>
                      <a:r>
                        <a:rPr lang="lv-LV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funkcija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ZAĻĀS TERITORIJAS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ekoloģiskā funkcija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rekreācijas </a:t>
                      </a:r>
                      <a:r>
                        <a:rPr lang="lv-LV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teritorijas 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APBŪVES TERITORIJAS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rekreācijas teritorijas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lv-LV" sz="16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ekoloģiskā funkcija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AKTIVITĀŠU CENTRU TERITORIJAS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reprezentatīvā funkcija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vides pieejamība gājējiem / </a:t>
                      </a:r>
                      <a:r>
                        <a:rPr lang="lv-LV" sz="16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velo</a:t>
                      </a:r>
                      <a:endParaRPr lang="lv-LV" sz="16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pakalpojumu</a:t>
                      </a:r>
                      <a:r>
                        <a:rPr lang="lv-LV" sz="16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nodrošinājums</a:t>
                      </a:r>
                      <a:endParaRPr lang="lv-LV" sz="16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lv-LV" sz="16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rekreācijas teritorijas </a:t>
                      </a:r>
                      <a:endParaRPr lang="lv-LV" sz="1600" dirty="0" smtClean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SATIKSMES INFRASTRUKTŪRA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vides pieejamība gājējiem / </a:t>
                      </a:r>
                      <a:r>
                        <a:rPr lang="lv-LV" sz="16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velo</a:t>
                      </a:r>
                      <a:endParaRPr lang="lv-LV" sz="16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lv-LV" sz="16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v-LV" sz="16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rekreācijas teritorijas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6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0" indent="-342900" algn="just">
              <a:buAutoNum type="arabicPeriod"/>
            </a:pP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DISKUSIJU JAUTĀJUMS: NOSACĪJUMI APKAIMJU CENTRU ATTĪSTĪBAI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13" name="Picture 2" descr="G:\_RTP_jauns\TmP\###Dati\VALD\Prezentaacijai\Apkaimes_centri_izdrukai_A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1398" r="5944" b="3218"/>
          <a:stretch/>
        </p:blipFill>
        <p:spPr bwMode="auto">
          <a:xfrm>
            <a:off x="1327693" y="1268413"/>
            <a:ext cx="5106102" cy="55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7900" y="1254743"/>
            <a:ext cx="28219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lv-LV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KRITĒRIJI APKAIMES CENTRA </a:t>
            </a:r>
            <a:r>
              <a:rPr lang="lv-LV" sz="16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NOTEIKŠANAI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lv-LV" sz="16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v-L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Iedzīvotāju viedoklis, par to, kas raksturo centru: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v-LV" sz="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pakalpojumu funkcija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satiksmes </a:t>
            </a: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funkcija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k</a:t>
            </a: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ultūras </a:t>
            </a: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funkcija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atpūtas</a:t>
            </a: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, rekreācijas un sporta funkcija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p</a:t>
            </a: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ārvaldes </a:t>
            </a: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funkcija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i</a:t>
            </a: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zglītības funkcija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v-LV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v-L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Situācijas analīze:</a:t>
            </a:r>
            <a:endParaRPr lang="lv-LV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Stratēģija </a:t>
            </a: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u.c. pašvaldības dokumenti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Pilsētbūvnieciskā struktūra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Citu </a:t>
            </a:r>
            <a:r>
              <a:rPr lang="lv-LV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TmP</a:t>
            </a: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 risinājumi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Pakalpojumu centri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Rīgas </a:t>
            </a:r>
            <a:r>
              <a:rPr lang="lv-LV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domes lēmumos iekļautie zemesgabali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v-LV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lv-LV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9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APKAIMJU CENTRU ATTĪSTĪBAI: APKAIMES CENTRA NOZĪME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219759" y="1268412"/>
            <a:ext cx="3900995" cy="44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RĪGAS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ILGTSPĒJĪGAS ATTĪSTĪBAS STRATĒĢIJA 2030: </a:t>
            </a:r>
            <a:endParaRPr lang="lv-LV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A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pkaimēs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ieteicams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definēt apkaimju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centrus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Apkaimju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centriem var būt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telpiska, funkcionāla, sociāla vai rekreatīva nozīme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, tie veidosies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socializēšanās mezglpunktos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jeb vietās, kurās būs iespējams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attīstīt atraktīvu publisko telpu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 visiem apkaimes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iedzīvotājiem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v-LV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Ilgtermiņā vēlams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daudzveidīgs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 pakalpojumu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rPr>
              <a:t>klāsts</a:t>
            </a:r>
            <a:endParaRPr lang="lv-LV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pic>
        <p:nvPicPr>
          <p:cNvPr id="2050" name="Picture 2" descr="C:\Users\ivecenane2\Desktop\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70" y="1268413"/>
            <a:ext cx="3990930" cy="46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vecenane2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54" y="5778499"/>
            <a:ext cx="4023246" cy="99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7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APKAIMJU CENTRU ATTĪSTĪBAI: APKAIMES CENTRA MĒRĶIS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219758" y="1268413"/>
            <a:ext cx="7694613" cy="55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lv-LV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Labi sasniedzama </a:t>
            </a:r>
            <a:r>
              <a:rPr lang="lv-LV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apkaimes sirds </a:t>
            </a:r>
            <a:r>
              <a:rPr lang="lv-LV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ar spēcīgu </a:t>
            </a:r>
            <a:r>
              <a:rPr lang="lv-LV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vietas identitāti </a:t>
            </a:r>
            <a:r>
              <a:rPr lang="lv-LV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un fokusu uz sociālajām vajadzībām. </a:t>
            </a:r>
            <a:r>
              <a:rPr lang="lv-LV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Vieta cilvēkiem</a:t>
            </a:r>
            <a:r>
              <a:rPr lang="lv-LV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kuru tie labprāt vēlas izmantot, lai pavadītu savu </a:t>
            </a:r>
            <a:r>
              <a:rPr lang="lv-LV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brīvo laiku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D</a:t>
            </a:r>
            <a:r>
              <a:rPr lang="lv-LV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zīvotspējīgs 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 </a:t>
            </a:r>
            <a:r>
              <a:rPr lang="lv-LV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pievilcīgs </a:t>
            </a:r>
            <a:r>
              <a:rPr lang="lv-LV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tirdzniecības un kopienas </a:t>
            </a:r>
            <a:r>
              <a:rPr lang="lv-LV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aktivitāšu centrs</a:t>
            </a:r>
            <a:r>
              <a:rPr lang="lv-LV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ko veido veikali, kafejnīcas, biroji un sabiedriskās ēkas, kas savienotas ar </a:t>
            </a:r>
            <a:r>
              <a:rPr lang="lv-LV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augstas kvalitātes publisko </a:t>
            </a:r>
            <a:r>
              <a:rPr lang="lv-LV" sz="2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ārtelpu</a:t>
            </a:r>
            <a:endParaRPr lang="lv-LV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 algn="r"/>
            <a:r>
              <a:rPr lang="lv-LV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 </a:t>
            </a:r>
            <a:r>
              <a:rPr lang="lv-LV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Kārdifa</a:t>
            </a:r>
            <a:r>
              <a:rPr lang="lv-LV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2015 </a:t>
            </a:r>
            <a:r>
              <a:rPr lang="lv-LV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Liveable</a:t>
            </a:r>
            <a:r>
              <a:rPr lang="lv-LV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lv-LV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Design</a:t>
            </a:r>
            <a:r>
              <a:rPr lang="lv-LV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lv-LV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Guid</a:t>
            </a:r>
            <a:endParaRPr lang="lv-LV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lv-LV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Radi Rīgu programmas priekšlikums Āgenskalna centram</a:t>
            </a:r>
          </a:p>
        </p:txBody>
      </p:sp>
      <p:sp>
        <p:nvSpPr>
          <p:cNvPr id="12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pic>
        <p:nvPicPr>
          <p:cNvPr id="4098" name="Picture 2" descr="C:\Users\ivecenane2\Desktop\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59" y="4202906"/>
            <a:ext cx="7694613" cy="21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8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APKAIMJU CENTRU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ATTĪSTĪBAI: APKAIMES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CENTRA IZVEIDE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1179870" y="1268413"/>
            <a:ext cx="784982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Plānojumā nosaka kā TIN – teritorija ar īpašiem noteikumiem</a:t>
            </a:r>
          </a:p>
          <a:p>
            <a:pPr lvl="0">
              <a:lnSpc>
                <a:spcPct val="120000"/>
              </a:lnSpc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Apkaimes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centra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publiskās </a:t>
            </a:r>
            <a:r>
              <a:rPr lang="lv-LV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ārtelpas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robeža – “no sienas, līdz sienai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”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</a:t>
            </a:r>
          </a:p>
          <a:p>
            <a:pPr marL="285750" lvl="0" indent="-285750">
              <a:lnSpc>
                <a:spcPct val="120000"/>
              </a:lnSpc>
              <a:buFontTx/>
              <a:buChar char="-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Ielas telpa </a:t>
            </a:r>
          </a:p>
          <a:p>
            <a:pPr marL="285750" lvl="0" indent="-285750">
              <a:lnSpc>
                <a:spcPct val="120000"/>
              </a:lnSpc>
              <a:buFontTx/>
              <a:buChar char="-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Zemesgabali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kas pieguļ ielu sarkanajām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līnijām </a:t>
            </a:r>
          </a:p>
          <a:p>
            <a:pPr marL="285750" lvl="0" indent="-285750">
              <a:lnSpc>
                <a:spcPct val="120000"/>
              </a:lnSpc>
              <a:buFontTx/>
              <a:buChar char="-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Pašvaldības teritorijas </a:t>
            </a:r>
          </a:p>
          <a:p>
            <a:pPr marL="285750" lvl="0" indent="-285750">
              <a:lnSpc>
                <a:spcPct val="120000"/>
              </a:lnSpc>
              <a:buFontTx/>
              <a:buChar char="-"/>
            </a:pPr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lvl="0">
              <a:lnSpc>
                <a:spcPct val="120000"/>
              </a:lnSpc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Apkaimes centram izstrādā vienotu publiskās </a:t>
            </a:r>
            <a:r>
              <a:rPr lang="lv-LV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ārtelpas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veidošanas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lokālplānojumu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jo nevar vienotas prasības noteikt</a:t>
            </a:r>
          </a:p>
        </p:txBody>
      </p:sp>
      <p:sp>
        <p:nvSpPr>
          <p:cNvPr id="13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pic>
        <p:nvPicPr>
          <p:cNvPr id="5122" name="Picture 2" descr="C:\Users\ivecenane2\Desktop\a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37" y="3715004"/>
            <a:ext cx="4303160" cy="300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isnstūris 2"/>
          <p:cNvSpPr/>
          <p:nvPr/>
        </p:nvSpPr>
        <p:spPr>
          <a:xfrm>
            <a:off x="1179871" y="4063206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Situācijas analīzē vērtē centra: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Funkcionalitāti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Izmantošanas veidus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Lietošanas intensitāti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Labiekārtotības līmeni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Tehnisko stāvokli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Sasniedzamību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Īpašumpiederību</a:t>
            </a:r>
            <a:endParaRPr lang="lv-LV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Apsaimniekotājus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Ainavisko, vides un estētisko kvalitāti</a:t>
            </a:r>
            <a:endParaRPr lang="lv-LV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aisnstūris 7"/>
          <p:cNvSpPr/>
          <p:nvPr/>
        </p:nvSpPr>
        <p:spPr>
          <a:xfrm>
            <a:off x="4592117" y="66333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lv-LV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Radi Rīgu priekšlikums Āgenskalna centram</a:t>
            </a:r>
          </a:p>
        </p:txBody>
      </p:sp>
    </p:spTree>
    <p:extLst>
      <p:ext uri="{BB962C8B-B14F-4D97-AF65-F5344CB8AC3E}">
        <p14:creationId xmlns:p14="http://schemas.microsoft.com/office/powerpoint/2010/main" val="135362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APKAIMJU CENTRU ATTĪSTĪBAI: IELAS TELPAS NOSACĪJUMI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1179870" y="1268413"/>
            <a:ext cx="7849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Ielas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piemērotība gājējiem:</a:t>
            </a:r>
            <a:endParaRPr lang="lv-LV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- Satiksmes nomierināšanas pasākumi</a:t>
            </a:r>
            <a:endParaRPr lang="lv-LV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- Apvienotās satiksmes telpas veidošana</a:t>
            </a:r>
            <a:endParaRPr lang="lv-LV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- Gājēju pāreju izvietojums pie apmeklētākajiem objektiem un sabiedriskā transporta pieturvietām</a:t>
            </a:r>
            <a:endParaRPr lang="lv-LV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- Ielu apstādījumi</a:t>
            </a:r>
            <a:endParaRPr lang="lv-LV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lv-LV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Veloinfrastruktūras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nodrošinājums (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veloceļš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), </a:t>
            </a:r>
            <a:r>
              <a:rPr lang="lv-LV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velonovietnes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</a:t>
            </a:r>
            <a:endParaRPr lang="lv-LV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pic>
        <p:nvPicPr>
          <p:cNvPr id="7170" name="Picture 2" descr="http://www.atkinsglobal.com/~/media/Images/A/Atkins-Corporate/projects/header-banner/oxford-circus.jpg?h=394&amp;la=en-GB&amp;w=9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5001"/>
            <a:ext cx="6029993" cy="24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9671" y="6550223"/>
            <a:ext cx="334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</a:t>
            </a:r>
            <a:r>
              <a:rPr lang="en-GB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xford</a:t>
            </a:r>
            <a:r>
              <a: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circus</a:t>
            </a:r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lv-LV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station</a:t>
            </a:r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Londona, Lielbritānija</a:t>
            </a: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Irbe\Pictures\2015.gads\04082015_GRENOBLE_LIONA_USER_final\P1280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4891" y="4080680"/>
            <a:ext cx="3289110" cy="24668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31214" y="6550223"/>
            <a:ext cx="151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Grenoble, Francija</a:t>
            </a: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87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APKAIMJU CENTRU ATTĪSTĪBAI: NOSACĪJUMI ZEMESGABALIEM, KAS PIEGUĻ IELU TELPAI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1179870" y="1268413"/>
            <a:ext cx="7849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Publiskās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funkcijas 1.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stāvā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Aklo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sienu un logu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aizliegums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Nosacījumi par aizliegumu izvietot stāvvietas </a:t>
            </a:r>
            <a:r>
              <a:rPr lang="lv-LV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priekšpagalmā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Samazināta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normatīvos noteikto stāvvietu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skaitu</a:t>
            </a:r>
          </a:p>
        </p:txBody>
      </p:sp>
      <p:sp>
        <p:nvSpPr>
          <p:cNvPr id="13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pic>
        <p:nvPicPr>
          <p:cNvPr id="8194" name="Picture 2" descr="http://www.betheroy.com/wp-content/uploads/2013/03/Window-Shop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65" y="3364057"/>
            <a:ext cx="3724023" cy="298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aisnstūris 7"/>
          <p:cNvSpPr/>
          <p:nvPr/>
        </p:nvSpPr>
        <p:spPr>
          <a:xfrm>
            <a:off x="3531814" y="6294393"/>
            <a:ext cx="1350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eth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E. 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Roy</a:t>
            </a:r>
            <a:r>
              <a:rPr lang="lv-LV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glezna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7" name="Picture 3" descr="C:\Users\Irbe\Desktop\P1280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164" y="3343697"/>
            <a:ext cx="4011244" cy="3031698"/>
          </a:xfrm>
          <a:prstGeom prst="rect">
            <a:avLst/>
          </a:prstGeom>
          <a:noFill/>
        </p:spPr>
      </p:pic>
      <p:sp>
        <p:nvSpPr>
          <p:cNvPr id="14" name="Taisnstūris 7"/>
          <p:cNvSpPr/>
          <p:nvPr/>
        </p:nvSpPr>
        <p:spPr>
          <a:xfrm>
            <a:off x="7807214" y="6335337"/>
            <a:ext cx="1086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Liona, Francija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19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APKAIMJU CENTRU ATTĪSTĪBAI: NOSACĪJUMI PAŠVALDĪBAS TERITORIJĀM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1179870" y="1268413"/>
            <a:ext cx="7849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Prioritāri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attīstāms attiecībā pret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pārējiem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Augstāks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labiekārtojuma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līmenis, vietas identitātes stiprināšanai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Stends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 informāciju par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apkaimi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ulcēšanās vieta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ieta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pasākumiem</a:t>
            </a:r>
          </a:p>
        </p:txBody>
      </p:sp>
      <p:sp>
        <p:nvSpPr>
          <p:cNvPr id="13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pic>
        <p:nvPicPr>
          <p:cNvPr id="6146" name="Picture 2" descr="http://67.media.tumblr.com/037a36bb98264b73d0156728020e3377/tumblr_inline_nj9zbxB4161qi8rh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78" y="2892323"/>
            <a:ext cx="5384419" cy="3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isnstūris 7"/>
          <p:cNvSpPr/>
          <p:nvPr/>
        </p:nvSpPr>
        <p:spPr>
          <a:xfrm>
            <a:off x="7646602" y="6430873"/>
            <a:ext cx="1497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Sarkandaugava, Rīga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797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70754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APKAIMJU CENTRU ATTĪSTĪBAI: DISKUSIJA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3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graphicFrame>
        <p:nvGraphicFramePr>
          <p:cNvPr id="14" name="Tabu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11048"/>
              </p:ext>
            </p:extLst>
          </p:nvPr>
        </p:nvGraphicFramePr>
        <p:xfrm>
          <a:off x="1251969" y="1268413"/>
          <a:ext cx="7737570" cy="5339181"/>
        </p:xfrm>
        <a:graphic>
          <a:graphicData uri="http://schemas.openxmlformats.org/drawingml/2006/table">
            <a:tbl>
              <a:tblPr firstRow="1" firstCol="1" bandRow="1"/>
              <a:tblGrid>
                <a:gridCol w="7737570"/>
              </a:tblGrid>
              <a:tr h="264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NOSACĪJUMI APKAIMJU CENTRU ATTĪSTĪBAI</a:t>
                      </a:r>
                      <a:endParaRPr lang="lv-L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6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Ēku pirmajos stāvos izvietojamas publiskas funkcijas</a:t>
                      </a: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Aizliegums veidot “aklos logus”</a:t>
                      </a: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24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Ielas piemērotība gājējiem: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Satiksmes nomierināšanas pasākumi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Apvienotās satiksmes telpas veidošana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Gājēju pāreju izvietojums pie apmeklētākajiem objektiem un sabiedriskā transporta pieturvietām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lv-LV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Ielu 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apstādījumi</a:t>
                      </a: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4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Ielas profils ietver </a:t>
                      </a:r>
                      <a:r>
                        <a:rPr lang="lv-LV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priekšpagalmus</a:t>
                      </a:r>
                      <a:r>
                        <a:rPr lang="lv-LV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starp sarkano līniju un </a:t>
                      </a:r>
                      <a:r>
                        <a:rPr lang="lv-LV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būvlaidi</a:t>
                      </a:r>
                      <a:r>
                        <a:rPr lang="lv-LV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(b</a:t>
                      </a:r>
                      <a:r>
                        <a:rPr lang="lv-LV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ūvprojektā 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nosaka publiski pieejamā pagalma robežas un </a:t>
                      </a:r>
                      <a:r>
                        <a:rPr lang="lv-LV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platību)</a:t>
                      </a:r>
                      <a:endParaRPr lang="lv-L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Autostāvvietu normatīva samazinājums; Publiskas autonovietnes</a:t>
                      </a: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Veloinfrastruktūras nodrošinājums (veloceļš, velonovietnes)</a:t>
                      </a: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Apstādījumi</a:t>
                      </a: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Pulcēšanās vieta (</a:t>
                      </a:r>
                      <a:r>
                        <a:rPr lang="lv-LV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ārtelpa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un iekštelpa)</a:t>
                      </a: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39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Augstvērtīgs un funkcionāls vides dizains 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Aktīvās atpūtas vieta (trenažieri un bērnu rotaļu laukums)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Soliņi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Informācijas stends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Apgaismojums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Publiskās tualetes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Atkritumu šķirošanas vieta</a:t>
                      </a:r>
                    </a:p>
                  </a:txBody>
                  <a:tcPr marL="39800" marR="39800" marT="7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2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5362" y="1934794"/>
            <a:ext cx="7481479" cy="44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Tematiskā 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plānojuma mērķis, 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izstrādes metode</a:t>
            </a:r>
          </a:p>
          <a:p>
            <a:pPr marL="342900" indent="-342900">
              <a:buFont typeface="+mj-lt"/>
              <a:buAutoNum type="arabicPeriod"/>
            </a:pPr>
            <a:endParaRPr lang="lv-LV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un publiskās </a:t>
            </a:r>
            <a:r>
              <a:rPr lang="lv-LV" dirty="0" err="1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ārtelpas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 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</a:t>
            </a:r>
          </a:p>
          <a:p>
            <a:pPr marL="342900" indent="-342900">
              <a:buFont typeface="+mj-lt"/>
              <a:buAutoNum type="arabicPeriod"/>
            </a:pPr>
            <a:endParaRPr lang="lv-LV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Diskusija 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par 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publiskās </a:t>
            </a:r>
            <a:r>
              <a:rPr lang="lv-LV" dirty="0" err="1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ārtelpas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 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nosacījumiem:</a:t>
            </a:r>
          </a:p>
          <a:p>
            <a:pPr marL="342900" indent="-342900">
              <a:buFont typeface="+mj-lt"/>
              <a:buAutoNum type="arabicPeriod"/>
            </a:pPr>
            <a:endParaRPr lang="lv-LV" dirty="0" smtClean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  <a:p>
            <a:pPr lvl="1"/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3.1. Apkaimju 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centru 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attīstībai </a:t>
            </a:r>
          </a:p>
          <a:p>
            <a:pPr marL="800100" lvl="1" indent="-342900">
              <a:buFont typeface="+mj-lt"/>
              <a:buAutoNum type="arabicPeriod"/>
            </a:pPr>
            <a:endParaRPr lang="lv-LV" dirty="0" smtClean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  <a:p>
            <a:pPr lvl="1"/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3.2. Satiksmes infrastruktūrai</a:t>
            </a:r>
          </a:p>
          <a:p>
            <a:pPr lvl="1"/>
            <a:endParaRPr lang="lv-LV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  <a:p>
            <a:pPr lvl="1"/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3.3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. Š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ķērsojamiem kvartāliem</a:t>
            </a:r>
          </a:p>
          <a:p>
            <a:pPr marL="800100" lvl="1" indent="-342900">
              <a:buFont typeface="+mj-lt"/>
              <a:buAutoNum type="arabicPeriod"/>
            </a:pPr>
            <a:endParaRPr lang="lv-LV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v-LV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v-LV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lv-LV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" name="Taisnstūris 1"/>
          <p:cNvSpPr/>
          <p:nvPr/>
        </p:nvSpPr>
        <p:spPr>
          <a:xfrm>
            <a:off x="1175363" y="899081"/>
            <a:ext cx="7570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DARBA KĀRTĪBA: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9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/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2. DISKUSIJU JAUTĀJUMS: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SATIKSMES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INFRANSTRUKTŪRAI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graphicFrame>
        <p:nvGraphicFramePr>
          <p:cNvPr id="11" name="Tabu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19072"/>
              </p:ext>
            </p:extLst>
          </p:nvPr>
        </p:nvGraphicFramePr>
        <p:xfrm>
          <a:off x="1259205" y="1781608"/>
          <a:ext cx="753999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370924"/>
                <a:gridCol w="61690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daļa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elements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SATIKSMES TERITORIJAS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AKTĪVAS TRANSPORTA IELAS (B, C, D kategorijas)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 KATEGORIJAS IELAS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BARJERU ŠĶĒRSOJUMI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IEVADI RĪGĀ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BRĪVĪBAS CEĻŠ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IELAS AR AKTĪVU </a:t>
                      </a:r>
                      <a:r>
                        <a:rPr lang="lv-LV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PUBLISKO</a:t>
                      </a:r>
                      <a:r>
                        <a:rPr lang="lv-LV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v-LV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ĀRTELPU </a:t>
                      </a: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(SAVIENOJOŠĀS)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IELAS AR REKREATĪVU FUNKCIJU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17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/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2. DISKUSIJU JAUTĀJUMS: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SATIKSMES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INFRANSTRUKTŪRAI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graphicFrame>
        <p:nvGraphicFramePr>
          <p:cNvPr id="11" name="Tabu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89570"/>
              </p:ext>
            </p:extLst>
          </p:nvPr>
        </p:nvGraphicFramePr>
        <p:xfrm>
          <a:off x="1259205" y="1781608"/>
          <a:ext cx="753999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370924"/>
                <a:gridCol w="61690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daļa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elements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SATIKSMES TERITORIJAS</a:t>
                      </a:r>
                      <a:endParaRPr lang="lv-LV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AKTĪVAS TRANSPORTA IELAS (B, C, D kategorijas)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 KATEGORIJAS IELAS</a:t>
                      </a:r>
                      <a:endParaRPr lang="lv-LV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BARJERU ŠĶĒRSOJUMI</a:t>
                      </a:r>
                      <a:endParaRPr lang="lv-LV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IEVADI RĪGĀ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BRĪVĪBAS CEĻŠ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IELAS AR AKTĪVU </a:t>
                      </a:r>
                      <a:r>
                        <a:rPr lang="lv-LV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PUBLISKO</a:t>
                      </a:r>
                      <a:r>
                        <a:rPr lang="lv-LV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v-LV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ĀRTELPU </a:t>
                      </a:r>
                      <a:r>
                        <a:rPr lang="lv-LV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(SAVIENOJOŠĀS)</a:t>
                      </a:r>
                      <a:endParaRPr lang="lv-LV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IELAS AR REKREATĪVU FUNKCIJU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7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/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SATIKSMES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INFRANSTRUKTŪRAI: </a:t>
            </a:r>
            <a:r>
              <a:rPr lang="lv-LV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SAVIENOJOŠĀS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IELAS AR AKTĪVU PUBLISKO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ĀRTELPU</a:t>
            </a:r>
            <a:r>
              <a:rPr lang="lv-LV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 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1179871" y="1268412"/>
            <a:ext cx="30746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Ielas ar aktīvu publisko ārtelpu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savstarpēji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savieno apkaimju centrus ar zaļajiem centriem un pilsētas centru</a:t>
            </a:r>
          </a:p>
          <a:p>
            <a:endParaRPr lang="lv-LV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Nepieciešams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sabalansēt dažādu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satiksmes dalībnieku intereses, </a:t>
            </a: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izvēloties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ielas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kategorijai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raksturam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atbilstošus risinājumus</a:t>
            </a:r>
          </a:p>
          <a:p>
            <a:endParaRPr lang="lv-LV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Gājēju un </a:t>
            </a:r>
            <a:r>
              <a:rPr lang="lv-LV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velo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komforta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uzlabošana un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ielu vides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estētiskās kvalitātes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paaugstināšanu (stādījumi, vides dizaina elementi)</a:t>
            </a: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G:\_RTP_jauns\TmP\PUBL\07_PUBL_TmP_sanaksme_dome\Struktuu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1266263"/>
            <a:ext cx="4752976" cy="55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5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/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SATIKSMES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INFRANSTRUKTŪRAI: </a:t>
            </a:r>
            <a: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SAVIENOJOŠĀS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IELAS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AR AKTĪVU PUBLISKO ĀRTELPU</a:t>
            </a:r>
            <a:endParaRPr lang="lv-LV" b="1" dirty="0" smtClean="0">
              <a:solidFill>
                <a:schemeClr val="accent3">
                  <a:lumMod val="75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1179871" y="1268412"/>
            <a:ext cx="320074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Nosacījumu piemēri C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D kategorijas ielām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</a:t>
            </a: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Ielās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nodala sabiedriskā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transporta joslu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Velojoslas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veido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brauktuves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daļā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Ierīko ar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luksoforiem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regulējamus krustojumus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Gājēju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pārejas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izbūvē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vienā līmenī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ar brauktuvi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 joslu ielās krustojumos veido drošības salas gājējiem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Pārbūvējot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ielas, ja tajās nav apstādījumu joslu, apstādījumu posmus (“salas”) veido  autostāvvietu joslā vai ietves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daļā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Augstas kvalitātes publiskās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ārtelpas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dizains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endParaRPr lang="lv-LV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4098" name="Picture 2" descr="G:\_RTP_jauns\TmP\PUBL\07_PUBL_TmP_sanaksme_dome\Celu_struktuura_barjeras_prezentaacijai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4" y="1254017"/>
            <a:ext cx="4763386" cy="56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5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/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SATIKSMES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INFRANSTRUKTŪRAI: </a:t>
            </a:r>
            <a: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SAVIENOJOŠĀS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IELAS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AR AKTĪVU PUBLISKO ĀRTELPU</a:t>
            </a:r>
            <a:endParaRPr lang="lv-LV" b="1" dirty="0" smtClean="0">
              <a:solidFill>
                <a:schemeClr val="accent3">
                  <a:lumMod val="75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pic>
        <p:nvPicPr>
          <p:cNvPr id="1027" name="Picture 3" descr="C:\Users\Irbe\Pictures\2015.gads\04082015_GRENOBLE_LIONA_USER_final\P1270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5789" y="4080679"/>
            <a:ext cx="3539321" cy="2552133"/>
          </a:xfrm>
          <a:prstGeom prst="rect">
            <a:avLst/>
          </a:prstGeom>
          <a:noFill/>
        </p:spPr>
      </p:pic>
      <p:pic>
        <p:nvPicPr>
          <p:cNvPr id="1028" name="Picture 4" descr="C:\Users\Irbe\Pictures\2015.gads\04082015_GRENOBLE_LIONA_USER_final\P1270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199" y="1296536"/>
            <a:ext cx="3512025" cy="2634019"/>
          </a:xfrm>
          <a:prstGeom prst="rect">
            <a:avLst/>
          </a:prstGeom>
          <a:noFill/>
        </p:spPr>
      </p:pic>
      <p:pic>
        <p:nvPicPr>
          <p:cNvPr id="1029" name="Picture 5" descr="C:\Users\Irbe\Pictures\2015.gads\04082015_GRENOBLE_LIONA_USER_final\P1280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4138" y="1302379"/>
            <a:ext cx="3546144" cy="2659608"/>
          </a:xfrm>
          <a:prstGeom prst="rect">
            <a:avLst/>
          </a:prstGeom>
          <a:noFill/>
        </p:spPr>
      </p:pic>
      <p:pic>
        <p:nvPicPr>
          <p:cNvPr id="1030" name="Picture 6" descr="C:\Users\Irbe\Pictures\2015.gads\04082015_GRENOBLE_LIONA_USER_final\P128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4371" y="4121623"/>
            <a:ext cx="3551831" cy="255187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57450" y="6608297"/>
            <a:ext cx="1844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Grenoble un Liona Francijā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095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8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SATIKSMES INFRANSTRUKTŪRAI: </a:t>
            </a:r>
            <a: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SAVIENOJOŠĀS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IELAS AR AKTĪVU PUBLISKO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ĀRTELPU</a:t>
            </a:r>
            <a:r>
              <a:rPr lang="lv-LV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 (E </a:t>
            </a:r>
            <a: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KATEGORIJAS </a:t>
            </a:r>
            <a:r>
              <a:rPr lang="lv-LV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IELAS)</a:t>
            </a:r>
            <a:endParaRPr lang="lv-LV" b="1" dirty="0">
              <a:solidFill>
                <a:schemeClr val="accent3">
                  <a:lumMod val="75000"/>
                </a:schemeClr>
              </a:solidFill>
              <a:latin typeface="Calibri"/>
              <a:cs typeface="Times New Roman" pitchFamily="18" charset="0"/>
            </a:endParaRPr>
          </a:p>
          <a:p>
            <a:pPr lvl="0" algn="just"/>
            <a:endParaRPr lang="lv-LV" b="1" dirty="0" smtClean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1224935" y="1268413"/>
            <a:ext cx="7608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 kategorijas ielas - pēc rakstura galvenokārt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dzīvojamās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ielas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kur galvenais plānošanas uzdevums ir autotransporta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satiksmes nomierināšana</a:t>
            </a: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Atsevišķos posmos (apkaimju centros) –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apvienotās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telpas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principa ieviešana – kopīga dažādu satiksmes dalībnieku kustības telpa kā satiksmi nomierinošs un drošību uzlabojošs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paņēmiens</a:t>
            </a: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3314" name="Picture 2" descr="http://www.geocities.co.jp/HeartLand-Himawari/6054/SF-lombard_str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90" y="3409949"/>
            <a:ext cx="3276599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isnstūris 1"/>
          <p:cNvSpPr/>
          <p:nvPr/>
        </p:nvSpPr>
        <p:spPr>
          <a:xfrm>
            <a:off x="1234460" y="3223538"/>
            <a:ext cx="44843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Nosacījumu piemēri:</a:t>
            </a:r>
          </a:p>
          <a:p>
            <a:pPr marL="285750" indent="-285750">
              <a:buFontTx/>
              <a:buChar char="-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Projektējamais autotransporta kustības maksimālais ātrums 20 km/h</a:t>
            </a:r>
          </a:p>
          <a:p>
            <a:pPr marL="285750" indent="-285750">
              <a:buFontTx/>
              <a:buChar char="-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Ielās izmanto piemērotus satiksmes nomierināšanas paņēmienus (izbūvē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ātrumvaļņus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posmos samazina brauktuves platumu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veido līkloču ielas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u.tml.)</a:t>
            </a:r>
          </a:p>
          <a:p>
            <a:pPr marL="285750" indent="-285750">
              <a:buFontTx/>
              <a:buChar char="-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Ietvi veido vienā līmenī ar brauktuvi, marķējot to ar citas krāsas un / vai materiāla segumu</a:t>
            </a:r>
          </a:p>
          <a:p>
            <a:pPr marL="285750" indent="-285750">
              <a:buFontTx/>
              <a:buChar char="-"/>
            </a:pPr>
            <a:r>
              <a:rPr lang="lv-LV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Velosatiksmes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telpu nenodala atsevišķā </a:t>
            </a:r>
            <a:r>
              <a:rPr lang="lv-LV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veloceļā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vai </a:t>
            </a:r>
            <a:r>
              <a:rPr lang="lv-LV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velojoslā</a:t>
            </a:r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110" y="5909260"/>
            <a:ext cx="2168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Lombard</a:t>
            </a:r>
            <a:r>
              <a:rPr lang="lv-LV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 </a:t>
            </a:r>
            <a:r>
              <a:rPr lang="lv-LV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iela, Sanfrancisko, ASV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528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/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NOSACĪJUMI SATIKSMES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INFRANSTRUKTŪRAI: </a:t>
            </a:r>
            <a:r>
              <a:rPr lang="lv-LV" b="1" dirty="0" smtClean="0">
                <a:solidFill>
                  <a:srgbClr val="CC0099"/>
                </a:solidFill>
                <a:latin typeface="Calibri"/>
                <a:cs typeface="Times New Roman" pitchFamily="18" charset="0"/>
              </a:rPr>
              <a:t>BARJERU ŠĶĒRSOJUMI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1179871" y="1268412"/>
            <a:ext cx="29603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Barjeru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šķērsojumi -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vietas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ielās un dzelzceļa posmos),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kur ir jānodrošina gājējiem ērta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šķērsošana</a:t>
            </a:r>
          </a:p>
          <a:p>
            <a:endParaRPr lang="lv-LV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Lielākoties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ir B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vai C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kategorijas ielu posmi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lang="lv-LV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Barjeras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šķērsošanas iespējas un labākie risinājumi izvērtējami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katrā vietā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individuāli</a:t>
            </a:r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Ja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iespējams, jāveic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satiksmes nomierināšanas pasākumi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jāveido </a:t>
            </a:r>
            <a:r>
              <a:rPr lang="lv-LV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vienlīmeņa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gājēju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pārejas</a:t>
            </a:r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2575" y="247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122" name="Picture 2" descr="G:\_RTP_jauns\TmP\PUBL\07_PUBL_TmP_sanaksme_dome\Celu_struktuura_barjeras_prezentaacijai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233861"/>
            <a:ext cx="4780518" cy="56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2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3. DISKUSIJU JAUTĀJUMS: NOSACĪJUMI APBŪVES TERITORIJĀM</a:t>
            </a:r>
          </a:p>
          <a:p>
            <a:pPr lvl="0" algn="just"/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Times New Roman" pitchFamily="18" charset="0"/>
              </a:rPr>
              <a:t>LIELMĒROGA ŠĶĒRSOJAMIE KVARTĀLI</a:t>
            </a:r>
          </a:p>
        </p:txBody>
      </p:sp>
      <p:sp>
        <p:nvSpPr>
          <p:cNvPr id="2" name="Taisnstūris 1"/>
          <p:cNvSpPr/>
          <p:nvPr/>
        </p:nvSpPr>
        <p:spPr>
          <a:xfrm>
            <a:off x="1179871" y="1240644"/>
            <a:ext cx="30492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ielie kvartāli , kur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attālums līdz šķērsielām ir vismaz 300m -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veido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nepievilcīgu, gājējam nedraudzīgu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vidi</a:t>
            </a:r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lv-LV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Nepieciešams nodrošināt kvartālu šķērsošanu ar gājēju ceļiem u.tml.</a:t>
            </a: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Esošajos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daudzdzīvokļu dzīvojamās apbūves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rajonos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būtu lietderīgi arī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izvērtēt kvartāla sākotnēji veidoto organizāciju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atbilstoši projektēšanas laika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detālplānojumiem</a:t>
            </a:r>
          </a:p>
          <a:p>
            <a:endParaRPr lang="en-GB" dirty="0"/>
          </a:p>
        </p:txBody>
      </p:sp>
      <p:pic>
        <p:nvPicPr>
          <p:cNvPr id="1027" name="Picture 3" descr="G:\_RTP_jauns\TmP\PUBL\07_PUBL_TmP_sanaksme_dome\Skersojamie_kvartaali_prezentaacija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12" y="1268413"/>
            <a:ext cx="4751149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9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3. DISKUSIJU JAUTĀJUMS: NOSACĪJUMI APBŪVES TERITORIJĀM</a:t>
            </a:r>
          </a:p>
          <a:p>
            <a:pPr lvl="0" algn="just"/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Times New Roman" pitchFamily="18" charset="0"/>
              </a:rPr>
              <a:t>LIELMĒROGA ŠĶĒRSOJAMIE KVARTĀLI</a:t>
            </a:r>
          </a:p>
        </p:txBody>
      </p:sp>
      <p:sp>
        <p:nvSpPr>
          <p:cNvPr id="2" name="Taisnstūris 1"/>
          <p:cNvSpPr/>
          <p:nvPr/>
        </p:nvSpPr>
        <p:spPr>
          <a:xfrm>
            <a:off x="1179871" y="1240644"/>
            <a:ext cx="30492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Turpmākajā detalizētākas plānošanas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procesā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(piemēram, tematiskajā plānojumā,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lokālplānojumā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izstrādā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risinājumu to savstarpējai sasaistei ar gājēju ceļiem (ielām),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iekļaujoties publiskās </a:t>
            </a:r>
            <a:r>
              <a:rPr lang="lv-LV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ārtelpas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vienotajā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tīklojumā</a:t>
            </a:r>
            <a:endParaRPr lang="lv-LV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Šos pagalmus nosaka kā publiski pieejamas teritorijas, ko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aizliegts </a:t>
            </a:r>
            <a:r>
              <a:rPr lang="lv-L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nožogot</a:t>
            </a:r>
            <a:endParaRPr lang="en-GB" b="1" dirty="0"/>
          </a:p>
        </p:txBody>
      </p:sp>
      <p:pic>
        <p:nvPicPr>
          <p:cNvPr id="3075" name="Picture 3" descr="G:\_RTP_jauns\TmP\PUBL\07_PUBL_TmP_sanaksme_dome\Struktuura_arapkaimjucentriem_unkvartaalie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15" y="1268413"/>
            <a:ext cx="4734784" cy="55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6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64" y="510987"/>
            <a:ext cx="3149836" cy="278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40985" y="4945471"/>
            <a:ext cx="8183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lv-LV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PALDIES!</a:t>
            </a:r>
            <a:endParaRPr lang="lv-LV" sz="36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4" name="Grupa 169"/>
          <p:cNvGrpSpPr/>
          <p:nvPr/>
        </p:nvGrpSpPr>
        <p:grpSpPr>
          <a:xfrm>
            <a:off x="-1703672" y="5332396"/>
            <a:ext cx="10847672" cy="1607419"/>
            <a:chOff x="1258784" y="5463186"/>
            <a:chExt cx="7885216" cy="1394814"/>
          </a:xfrm>
        </p:grpSpPr>
        <p:cxnSp>
          <p:nvCxnSpPr>
            <p:cNvPr id="5" name="Taisns savienotājs 4"/>
            <p:cNvCxnSpPr/>
            <p:nvPr/>
          </p:nvCxnSpPr>
          <p:spPr>
            <a:xfrm>
              <a:off x="4528042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Taisns savienotājs 5"/>
            <p:cNvCxnSpPr/>
            <p:nvPr/>
          </p:nvCxnSpPr>
          <p:spPr>
            <a:xfrm>
              <a:off x="4785148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Taisns savienotājs 7"/>
            <p:cNvCxnSpPr/>
            <p:nvPr/>
          </p:nvCxnSpPr>
          <p:spPr>
            <a:xfrm>
              <a:off x="4319146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Taisns savienotājs 8"/>
            <p:cNvCxnSpPr/>
            <p:nvPr/>
          </p:nvCxnSpPr>
          <p:spPr>
            <a:xfrm>
              <a:off x="4134352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Taisns savienotājs 9"/>
            <p:cNvCxnSpPr/>
            <p:nvPr/>
          </p:nvCxnSpPr>
          <p:spPr>
            <a:xfrm>
              <a:off x="4640527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Taisns savienotājs 10"/>
            <p:cNvCxnSpPr/>
            <p:nvPr/>
          </p:nvCxnSpPr>
          <p:spPr>
            <a:xfrm>
              <a:off x="5018149" y="6448044"/>
              <a:ext cx="0" cy="24103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ākonis 11"/>
            <p:cNvSpPr/>
            <p:nvPr/>
          </p:nvSpPr>
          <p:spPr>
            <a:xfrm>
              <a:off x="4479838" y="6142731"/>
              <a:ext cx="351109" cy="305312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Taisnstūris 12"/>
            <p:cNvSpPr/>
            <p:nvPr/>
          </p:nvSpPr>
          <p:spPr>
            <a:xfrm>
              <a:off x="2978295" y="5739018"/>
              <a:ext cx="766055" cy="9721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Taisnstūris 13"/>
            <p:cNvSpPr/>
            <p:nvPr/>
          </p:nvSpPr>
          <p:spPr>
            <a:xfrm>
              <a:off x="1468583" y="5463186"/>
              <a:ext cx="454066" cy="12479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Taisnstūris 14"/>
            <p:cNvSpPr/>
            <p:nvPr/>
          </p:nvSpPr>
          <p:spPr>
            <a:xfrm>
              <a:off x="1970967" y="5876932"/>
              <a:ext cx="454066" cy="8342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Vienādsānu trīsstūris 15"/>
            <p:cNvSpPr/>
            <p:nvPr/>
          </p:nvSpPr>
          <p:spPr>
            <a:xfrm>
              <a:off x="1965847" y="5615821"/>
              <a:ext cx="461425" cy="26399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aisnstūris 16"/>
            <p:cNvSpPr/>
            <p:nvPr/>
          </p:nvSpPr>
          <p:spPr>
            <a:xfrm>
              <a:off x="1822491" y="6119806"/>
              <a:ext cx="474865" cy="5913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Taisnstūris 17"/>
            <p:cNvSpPr/>
            <p:nvPr/>
          </p:nvSpPr>
          <p:spPr>
            <a:xfrm>
              <a:off x="2575108" y="6021249"/>
              <a:ext cx="555502" cy="6898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Taisnstūris 18"/>
            <p:cNvSpPr/>
            <p:nvPr/>
          </p:nvSpPr>
          <p:spPr>
            <a:xfrm>
              <a:off x="5899624" y="6098717"/>
              <a:ext cx="454066" cy="6124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Vienādsānu trīsstūris 19"/>
            <p:cNvSpPr/>
            <p:nvPr/>
          </p:nvSpPr>
          <p:spPr>
            <a:xfrm>
              <a:off x="5894504" y="5842689"/>
              <a:ext cx="461425" cy="26399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1" name="Brīvforma 20"/>
            <p:cNvSpPr/>
            <p:nvPr/>
          </p:nvSpPr>
          <p:spPr>
            <a:xfrm>
              <a:off x="5415158" y="6187003"/>
              <a:ext cx="712297" cy="524144"/>
            </a:xfrm>
            <a:custGeom>
              <a:avLst/>
              <a:gdLst>
                <a:gd name="connsiteX0" fmla="*/ 0 w 881149"/>
                <a:gd name="connsiteY0" fmla="*/ 648393 h 648393"/>
                <a:gd name="connsiteX1" fmla="*/ 881149 w 881149"/>
                <a:gd name="connsiteY1" fmla="*/ 648393 h 648393"/>
                <a:gd name="connsiteX2" fmla="*/ 881149 w 881149"/>
                <a:gd name="connsiteY2" fmla="*/ 271549 h 648393"/>
                <a:gd name="connsiteX3" fmla="*/ 332509 w 881149"/>
                <a:gd name="connsiteY3" fmla="*/ 0 h 648393"/>
                <a:gd name="connsiteX4" fmla="*/ 0 w 881149"/>
                <a:gd name="connsiteY4" fmla="*/ 171797 h 648393"/>
                <a:gd name="connsiteX5" fmla="*/ 0 w 881149"/>
                <a:gd name="connsiteY5" fmla="*/ 648393 h 64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149" h="648393">
                  <a:moveTo>
                    <a:pt x="0" y="648393"/>
                  </a:moveTo>
                  <a:lnTo>
                    <a:pt x="881149" y="648393"/>
                  </a:lnTo>
                  <a:lnTo>
                    <a:pt x="881149" y="271549"/>
                  </a:lnTo>
                  <a:lnTo>
                    <a:pt x="332509" y="0"/>
                  </a:lnTo>
                  <a:lnTo>
                    <a:pt x="0" y="171797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Mākonis 21"/>
            <p:cNvSpPr/>
            <p:nvPr/>
          </p:nvSpPr>
          <p:spPr>
            <a:xfrm rot="4410469">
              <a:off x="4399492" y="6231512"/>
              <a:ext cx="312946" cy="312945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3" name="Mākonis 22"/>
            <p:cNvSpPr/>
            <p:nvPr/>
          </p:nvSpPr>
          <p:spPr>
            <a:xfrm rot="21371874">
              <a:off x="3925456" y="6174868"/>
              <a:ext cx="351109" cy="305312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4" name="Mākonis 23"/>
            <p:cNvSpPr/>
            <p:nvPr/>
          </p:nvSpPr>
          <p:spPr>
            <a:xfrm>
              <a:off x="4624459" y="6287351"/>
              <a:ext cx="351109" cy="305312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5" name="Mākonis 24"/>
            <p:cNvSpPr/>
            <p:nvPr/>
          </p:nvSpPr>
          <p:spPr>
            <a:xfrm rot="19648734" flipH="1">
              <a:off x="4865495" y="6271282"/>
              <a:ext cx="351109" cy="305312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Mākonis 25"/>
            <p:cNvSpPr/>
            <p:nvPr/>
          </p:nvSpPr>
          <p:spPr>
            <a:xfrm rot="10800000">
              <a:off x="4105427" y="6231109"/>
              <a:ext cx="388069" cy="337451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Taisnstūris 26"/>
            <p:cNvSpPr/>
            <p:nvPr/>
          </p:nvSpPr>
          <p:spPr>
            <a:xfrm>
              <a:off x="1258784" y="6685808"/>
              <a:ext cx="7885216" cy="172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 dirty="0"/>
            </a:p>
          </p:txBody>
        </p:sp>
        <p:sp>
          <p:nvSpPr>
            <p:cNvPr id="28" name="Brīvforma 27"/>
            <p:cNvSpPr/>
            <p:nvPr/>
          </p:nvSpPr>
          <p:spPr>
            <a:xfrm flipH="1">
              <a:off x="6776913" y="6187003"/>
              <a:ext cx="497362" cy="524144"/>
            </a:xfrm>
            <a:custGeom>
              <a:avLst/>
              <a:gdLst>
                <a:gd name="connsiteX0" fmla="*/ 0 w 881149"/>
                <a:gd name="connsiteY0" fmla="*/ 648393 h 648393"/>
                <a:gd name="connsiteX1" fmla="*/ 881149 w 881149"/>
                <a:gd name="connsiteY1" fmla="*/ 648393 h 648393"/>
                <a:gd name="connsiteX2" fmla="*/ 881149 w 881149"/>
                <a:gd name="connsiteY2" fmla="*/ 271549 h 648393"/>
                <a:gd name="connsiteX3" fmla="*/ 332509 w 881149"/>
                <a:gd name="connsiteY3" fmla="*/ 0 h 648393"/>
                <a:gd name="connsiteX4" fmla="*/ 0 w 881149"/>
                <a:gd name="connsiteY4" fmla="*/ 171797 h 648393"/>
                <a:gd name="connsiteX5" fmla="*/ 0 w 881149"/>
                <a:gd name="connsiteY5" fmla="*/ 648393 h 64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149" h="648393">
                  <a:moveTo>
                    <a:pt x="0" y="648393"/>
                  </a:moveTo>
                  <a:lnTo>
                    <a:pt x="881149" y="648393"/>
                  </a:lnTo>
                  <a:lnTo>
                    <a:pt x="881149" y="271549"/>
                  </a:lnTo>
                  <a:lnTo>
                    <a:pt x="332509" y="0"/>
                  </a:lnTo>
                  <a:lnTo>
                    <a:pt x="0" y="171797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29" name="Grupa 64"/>
            <p:cNvGrpSpPr/>
            <p:nvPr/>
          </p:nvGrpSpPr>
          <p:grpSpPr>
            <a:xfrm>
              <a:off x="7466191" y="6460177"/>
              <a:ext cx="192366" cy="228904"/>
              <a:chOff x="7466190" y="6271283"/>
              <a:chExt cx="351109" cy="417798"/>
            </a:xfrm>
          </p:grpSpPr>
          <p:cxnSp>
            <p:nvCxnSpPr>
              <p:cNvPr id="108" name="Taisns savienotājs 107"/>
              <p:cNvCxnSpPr/>
              <p:nvPr/>
            </p:nvCxnSpPr>
            <p:spPr>
              <a:xfrm>
                <a:off x="7618844" y="6448045"/>
                <a:ext cx="0" cy="241036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Mākonis 108"/>
              <p:cNvSpPr/>
              <p:nvPr/>
            </p:nvSpPr>
            <p:spPr>
              <a:xfrm rot="19648734" flipH="1">
                <a:off x="7466190" y="6271283"/>
                <a:ext cx="351109" cy="305312"/>
              </a:xfrm>
              <a:prstGeom prst="clou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grpSp>
          <p:nvGrpSpPr>
            <p:cNvPr id="30" name="Grupa 65"/>
            <p:cNvGrpSpPr/>
            <p:nvPr/>
          </p:nvGrpSpPr>
          <p:grpSpPr>
            <a:xfrm flipH="1">
              <a:off x="7549321" y="6365174"/>
              <a:ext cx="272204" cy="323907"/>
              <a:chOff x="7466190" y="6271283"/>
              <a:chExt cx="351109" cy="417798"/>
            </a:xfrm>
          </p:grpSpPr>
          <p:cxnSp>
            <p:nvCxnSpPr>
              <p:cNvPr id="106" name="Taisns savienotājs 105"/>
              <p:cNvCxnSpPr/>
              <p:nvPr/>
            </p:nvCxnSpPr>
            <p:spPr>
              <a:xfrm>
                <a:off x="7618844" y="6448045"/>
                <a:ext cx="0" cy="241036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Mākonis 106"/>
              <p:cNvSpPr/>
              <p:nvPr/>
            </p:nvSpPr>
            <p:spPr>
              <a:xfrm rot="19648734" flipH="1">
                <a:off x="7466190" y="6271283"/>
                <a:ext cx="351109" cy="305312"/>
              </a:xfrm>
              <a:prstGeom prst="clou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sp>
          <p:nvSpPr>
            <p:cNvPr id="31" name="Taisnstūris 30"/>
            <p:cNvSpPr/>
            <p:nvPr/>
          </p:nvSpPr>
          <p:spPr>
            <a:xfrm>
              <a:off x="1543792" y="5617029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2" name="Taisnstūris 31"/>
            <p:cNvSpPr/>
            <p:nvPr/>
          </p:nvSpPr>
          <p:spPr>
            <a:xfrm>
              <a:off x="1639251" y="5617029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3" name="Taisnstūris 32"/>
            <p:cNvSpPr/>
            <p:nvPr/>
          </p:nvSpPr>
          <p:spPr>
            <a:xfrm>
              <a:off x="1795001" y="5617029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4" name="Taisnstūris 33"/>
            <p:cNvSpPr/>
            <p:nvPr/>
          </p:nvSpPr>
          <p:spPr>
            <a:xfrm>
              <a:off x="1639251" y="5948625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5" name="Taisnstūris 34"/>
            <p:cNvSpPr/>
            <p:nvPr/>
          </p:nvSpPr>
          <p:spPr>
            <a:xfrm>
              <a:off x="2161765" y="617973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6" name="Taisnstūris 35"/>
            <p:cNvSpPr/>
            <p:nvPr/>
          </p:nvSpPr>
          <p:spPr>
            <a:xfrm>
              <a:off x="1553840" y="5948625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7" name="Taisnstūris 36"/>
            <p:cNvSpPr/>
            <p:nvPr/>
          </p:nvSpPr>
          <p:spPr>
            <a:xfrm>
              <a:off x="2076354" y="617973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8" name="Taisnstūris 37"/>
            <p:cNvSpPr/>
            <p:nvPr/>
          </p:nvSpPr>
          <p:spPr>
            <a:xfrm>
              <a:off x="1995967" y="617973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9" name="Taisnstūris 38"/>
            <p:cNvSpPr/>
            <p:nvPr/>
          </p:nvSpPr>
          <p:spPr>
            <a:xfrm>
              <a:off x="1995967" y="628524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0" name="Taisnstūris 39"/>
            <p:cNvSpPr/>
            <p:nvPr/>
          </p:nvSpPr>
          <p:spPr>
            <a:xfrm>
              <a:off x="1915580" y="628524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1" name="Taisnstūris 40"/>
            <p:cNvSpPr/>
            <p:nvPr/>
          </p:nvSpPr>
          <p:spPr>
            <a:xfrm>
              <a:off x="1558864" y="628524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2" name="Taisnstūris 41"/>
            <p:cNvSpPr/>
            <p:nvPr/>
          </p:nvSpPr>
          <p:spPr>
            <a:xfrm>
              <a:off x="2629014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3" name="Taisnstūris 42"/>
            <p:cNvSpPr/>
            <p:nvPr/>
          </p:nvSpPr>
          <p:spPr>
            <a:xfrm>
              <a:off x="2704376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4" name="Taisnstūris 43"/>
            <p:cNvSpPr/>
            <p:nvPr/>
          </p:nvSpPr>
          <p:spPr>
            <a:xfrm>
              <a:off x="2781695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5" name="Taisnstūris 44"/>
            <p:cNvSpPr/>
            <p:nvPr/>
          </p:nvSpPr>
          <p:spPr>
            <a:xfrm>
              <a:off x="2859148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6" name="Taisnstūris 45"/>
            <p:cNvSpPr/>
            <p:nvPr/>
          </p:nvSpPr>
          <p:spPr>
            <a:xfrm>
              <a:off x="2934511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7" name="Taisnstūris 46"/>
            <p:cNvSpPr/>
            <p:nvPr/>
          </p:nvSpPr>
          <p:spPr>
            <a:xfrm>
              <a:off x="3014897" y="609197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8" name="Taisnstūris 47"/>
            <p:cNvSpPr/>
            <p:nvPr/>
          </p:nvSpPr>
          <p:spPr>
            <a:xfrm>
              <a:off x="2629014" y="6174823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9" name="Taisnstūris 48"/>
            <p:cNvSpPr/>
            <p:nvPr/>
          </p:nvSpPr>
          <p:spPr>
            <a:xfrm>
              <a:off x="2704377" y="6174823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0" name="Taisnstūris 49"/>
            <p:cNvSpPr/>
            <p:nvPr/>
          </p:nvSpPr>
          <p:spPr>
            <a:xfrm>
              <a:off x="2781695" y="6174823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1" name="Taisnstūris 50"/>
            <p:cNvSpPr/>
            <p:nvPr/>
          </p:nvSpPr>
          <p:spPr>
            <a:xfrm>
              <a:off x="2859148" y="629142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2" name="Taisnstūris 51"/>
            <p:cNvSpPr/>
            <p:nvPr/>
          </p:nvSpPr>
          <p:spPr>
            <a:xfrm>
              <a:off x="2934511" y="629142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3" name="Taisnstūris 52"/>
            <p:cNvSpPr/>
            <p:nvPr/>
          </p:nvSpPr>
          <p:spPr>
            <a:xfrm>
              <a:off x="3014897" y="6291425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4" name="Taisnstūris 53"/>
            <p:cNvSpPr/>
            <p:nvPr/>
          </p:nvSpPr>
          <p:spPr>
            <a:xfrm>
              <a:off x="2622877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5" name="Taisnstūris 54"/>
            <p:cNvSpPr/>
            <p:nvPr/>
          </p:nvSpPr>
          <p:spPr>
            <a:xfrm>
              <a:off x="2701308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6" name="Taisnstūris 55"/>
            <p:cNvSpPr/>
            <p:nvPr/>
          </p:nvSpPr>
          <p:spPr>
            <a:xfrm>
              <a:off x="2775558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7" name="Taisnstūris 56"/>
            <p:cNvSpPr/>
            <p:nvPr/>
          </p:nvSpPr>
          <p:spPr>
            <a:xfrm>
              <a:off x="2848595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8" name="Taisnstūris 57"/>
            <p:cNvSpPr/>
            <p:nvPr/>
          </p:nvSpPr>
          <p:spPr>
            <a:xfrm>
              <a:off x="2928981" y="6595202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9" name="Taisnstūris 58"/>
            <p:cNvSpPr/>
            <p:nvPr/>
          </p:nvSpPr>
          <p:spPr>
            <a:xfrm>
              <a:off x="2622877" y="6503149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0" name="Taisnstūris 59"/>
            <p:cNvSpPr/>
            <p:nvPr/>
          </p:nvSpPr>
          <p:spPr>
            <a:xfrm>
              <a:off x="2701308" y="6503149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1" name="Ovāls 60"/>
            <p:cNvSpPr/>
            <p:nvPr/>
          </p:nvSpPr>
          <p:spPr>
            <a:xfrm>
              <a:off x="2157122" y="5756424"/>
              <a:ext cx="79780" cy="79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2" name="Taisnstūris 61"/>
            <p:cNvSpPr/>
            <p:nvPr/>
          </p:nvSpPr>
          <p:spPr>
            <a:xfrm>
              <a:off x="5415430" y="5905949"/>
              <a:ext cx="118333" cy="4733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3" name="Taisnstūris 62"/>
            <p:cNvSpPr/>
            <p:nvPr/>
          </p:nvSpPr>
          <p:spPr>
            <a:xfrm>
              <a:off x="3590397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4" name="Taisnstūris 63"/>
            <p:cNvSpPr/>
            <p:nvPr/>
          </p:nvSpPr>
          <p:spPr>
            <a:xfrm>
              <a:off x="3661806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5" name="Taisnstūris 64"/>
            <p:cNvSpPr/>
            <p:nvPr/>
          </p:nvSpPr>
          <p:spPr>
            <a:xfrm>
              <a:off x="3304745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6" name="Taisnstūris 65"/>
            <p:cNvSpPr/>
            <p:nvPr/>
          </p:nvSpPr>
          <p:spPr>
            <a:xfrm>
              <a:off x="3376158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7" name="Taisnstūris 66"/>
            <p:cNvSpPr/>
            <p:nvPr/>
          </p:nvSpPr>
          <p:spPr>
            <a:xfrm>
              <a:off x="3161919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8" name="Taisnstūris 67"/>
            <p:cNvSpPr/>
            <p:nvPr/>
          </p:nvSpPr>
          <p:spPr>
            <a:xfrm>
              <a:off x="3233332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9" name="Taisnstūris 68"/>
            <p:cNvSpPr/>
            <p:nvPr/>
          </p:nvSpPr>
          <p:spPr>
            <a:xfrm>
              <a:off x="3019093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0" name="Taisnstūris 69"/>
            <p:cNvSpPr/>
            <p:nvPr/>
          </p:nvSpPr>
          <p:spPr>
            <a:xfrm>
              <a:off x="3090506" y="581159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1" name="Taisnstūris 70"/>
            <p:cNvSpPr/>
            <p:nvPr/>
          </p:nvSpPr>
          <p:spPr>
            <a:xfrm>
              <a:off x="3447571" y="5902126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2" name="Taisnstūris 71"/>
            <p:cNvSpPr/>
            <p:nvPr/>
          </p:nvSpPr>
          <p:spPr>
            <a:xfrm>
              <a:off x="3304745" y="5902126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3" name="Taisnstūris 72"/>
            <p:cNvSpPr/>
            <p:nvPr/>
          </p:nvSpPr>
          <p:spPr>
            <a:xfrm>
              <a:off x="3376158" y="5902126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4" name="Taisnstūris 73"/>
            <p:cNvSpPr/>
            <p:nvPr/>
          </p:nvSpPr>
          <p:spPr>
            <a:xfrm>
              <a:off x="3661806" y="5998697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5" name="Taisnstūris 74"/>
            <p:cNvSpPr/>
            <p:nvPr/>
          </p:nvSpPr>
          <p:spPr>
            <a:xfrm>
              <a:off x="3447571" y="5998697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6" name="Taisnstūris 75"/>
            <p:cNvSpPr/>
            <p:nvPr/>
          </p:nvSpPr>
          <p:spPr>
            <a:xfrm>
              <a:off x="3518984" y="5998697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7" name="Taisnstūris 76"/>
            <p:cNvSpPr/>
            <p:nvPr/>
          </p:nvSpPr>
          <p:spPr>
            <a:xfrm>
              <a:off x="3376158" y="5998697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8" name="Taisnstūris 77"/>
            <p:cNvSpPr/>
            <p:nvPr/>
          </p:nvSpPr>
          <p:spPr>
            <a:xfrm>
              <a:off x="3304745" y="6173730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9" name="Taisnstūris 78"/>
            <p:cNvSpPr/>
            <p:nvPr/>
          </p:nvSpPr>
          <p:spPr>
            <a:xfrm>
              <a:off x="3233332" y="6173730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0" name="Taisnstūris 79"/>
            <p:cNvSpPr/>
            <p:nvPr/>
          </p:nvSpPr>
          <p:spPr>
            <a:xfrm>
              <a:off x="3590397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1" name="Taisnstūris 80"/>
            <p:cNvSpPr/>
            <p:nvPr/>
          </p:nvSpPr>
          <p:spPr>
            <a:xfrm>
              <a:off x="3661806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2" name="Taisnstūris 81"/>
            <p:cNvSpPr/>
            <p:nvPr/>
          </p:nvSpPr>
          <p:spPr>
            <a:xfrm>
              <a:off x="3447571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3" name="Taisnstūris 82"/>
            <p:cNvSpPr/>
            <p:nvPr/>
          </p:nvSpPr>
          <p:spPr>
            <a:xfrm>
              <a:off x="3518984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4" name="Taisnstūris 83"/>
            <p:cNvSpPr/>
            <p:nvPr/>
          </p:nvSpPr>
          <p:spPr>
            <a:xfrm>
              <a:off x="3233332" y="6270301"/>
              <a:ext cx="360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5" name="Taisnstūris 84"/>
            <p:cNvSpPr/>
            <p:nvPr/>
          </p:nvSpPr>
          <p:spPr>
            <a:xfrm>
              <a:off x="5464603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6" name="Taisnstūris 85"/>
            <p:cNvSpPr/>
            <p:nvPr/>
          </p:nvSpPr>
          <p:spPr>
            <a:xfrm>
              <a:off x="5547809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7" name="Taisnstūris 86"/>
            <p:cNvSpPr/>
            <p:nvPr/>
          </p:nvSpPr>
          <p:spPr>
            <a:xfrm>
              <a:off x="5631015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8" name="Taisnstūris 87"/>
            <p:cNvSpPr/>
            <p:nvPr/>
          </p:nvSpPr>
          <p:spPr>
            <a:xfrm>
              <a:off x="5714221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9" name="Taisnstūris 88"/>
            <p:cNvSpPr/>
            <p:nvPr/>
          </p:nvSpPr>
          <p:spPr>
            <a:xfrm>
              <a:off x="5797427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0" name="Taisnstūris 89"/>
            <p:cNvSpPr/>
            <p:nvPr/>
          </p:nvSpPr>
          <p:spPr>
            <a:xfrm>
              <a:off x="5880632" y="6374308"/>
              <a:ext cx="45719" cy="1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1" name="Taisnstūris 90"/>
            <p:cNvSpPr/>
            <p:nvPr/>
          </p:nvSpPr>
          <p:spPr>
            <a:xfrm>
              <a:off x="6256469" y="6466115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2" name="Taisnstūris 91"/>
            <p:cNvSpPr/>
            <p:nvPr/>
          </p:nvSpPr>
          <p:spPr>
            <a:xfrm>
              <a:off x="6176082" y="6466115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3" name="Taisnstūris 92"/>
            <p:cNvSpPr/>
            <p:nvPr/>
          </p:nvSpPr>
          <p:spPr>
            <a:xfrm>
              <a:off x="6824201" y="6586696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4" name="Taisnstūris 93"/>
            <p:cNvSpPr/>
            <p:nvPr/>
          </p:nvSpPr>
          <p:spPr>
            <a:xfrm>
              <a:off x="7190966" y="641587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5" name="Taisnstūris 94"/>
            <p:cNvSpPr/>
            <p:nvPr/>
          </p:nvSpPr>
          <p:spPr>
            <a:xfrm>
              <a:off x="7110579" y="641587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6" name="Taisnstūris 95"/>
            <p:cNvSpPr/>
            <p:nvPr/>
          </p:nvSpPr>
          <p:spPr>
            <a:xfrm>
              <a:off x="8095318" y="6245052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7" name="Taisnstūris 96"/>
            <p:cNvSpPr/>
            <p:nvPr/>
          </p:nvSpPr>
          <p:spPr>
            <a:xfrm>
              <a:off x="8014931" y="6245052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8" name="Taisnstūris 97"/>
            <p:cNvSpPr/>
            <p:nvPr/>
          </p:nvSpPr>
          <p:spPr>
            <a:xfrm>
              <a:off x="8095318" y="638070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9" name="Taisnstūris 98"/>
            <p:cNvSpPr/>
            <p:nvPr/>
          </p:nvSpPr>
          <p:spPr>
            <a:xfrm>
              <a:off x="8014931" y="6380704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0" name="Taisnstūris 99"/>
            <p:cNvSpPr/>
            <p:nvPr/>
          </p:nvSpPr>
          <p:spPr>
            <a:xfrm>
              <a:off x="8336478" y="643094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1" name="Taisnstūris 100"/>
            <p:cNvSpPr/>
            <p:nvPr/>
          </p:nvSpPr>
          <p:spPr>
            <a:xfrm>
              <a:off x="8256091" y="643094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2" name="Taisnstūris 101"/>
            <p:cNvSpPr/>
            <p:nvPr/>
          </p:nvSpPr>
          <p:spPr>
            <a:xfrm>
              <a:off x="8512324" y="643094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3" name="Taisnstūris 102"/>
            <p:cNvSpPr/>
            <p:nvPr/>
          </p:nvSpPr>
          <p:spPr>
            <a:xfrm>
              <a:off x="8431937" y="643094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4" name="Taisnstūris 103"/>
            <p:cNvSpPr/>
            <p:nvPr/>
          </p:nvSpPr>
          <p:spPr>
            <a:xfrm>
              <a:off x="8793678" y="655152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5" name="Taisnstūris 104"/>
            <p:cNvSpPr/>
            <p:nvPr/>
          </p:nvSpPr>
          <p:spPr>
            <a:xfrm>
              <a:off x="8713291" y="6551527"/>
              <a:ext cx="47502" cy="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07858" y="763062"/>
            <a:ext cx="7540005" cy="298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STRUKTŪRAS UN PUBLISKO ĀRTELPU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TEMATISKĀ PLĀNOJUMA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MĒRĶIS</a:t>
            </a:r>
          </a:p>
          <a:p>
            <a:pPr algn="just"/>
            <a:endParaRPr lang="lv-LV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/>
            <a:endParaRPr lang="lv-LV" sz="20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lv-LV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Vienotas </a:t>
            </a:r>
            <a:r>
              <a:rPr lang="lv-LV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apstādījumu struktūras un publisko </a:t>
            </a:r>
            <a:r>
              <a:rPr lang="lv-LV" sz="20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ārtelpu</a:t>
            </a:r>
            <a:r>
              <a:rPr lang="lv-LV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tīklojuma izveidi, 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ievērtējot tās nozīmi rekreācijā un vides aizsardzībā, kā arī radīt priekšnoteikumus atbilstoši apkaimju principam veidota publiskās </a:t>
            </a:r>
            <a:r>
              <a:rPr lang="lv-LV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ārtelpas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tīklojuma izveidei </a:t>
            </a:r>
            <a:r>
              <a:rPr lang="lv-LV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Rīgā</a:t>
            </a:r>
          </a:p>
          <a:p>
            <a:pPr algn="just"/>
            <a:endParaRPr lang="lv-LV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/>
            <a:endParaRPr lang="lv-LV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8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9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07858" y="763062"/>
            <a:ext cx="7540005" cy="144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STRUKTŪRAS UN PUBLISKO ĀRTELPU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TEMATISKĀ PLĀNOJUMA IZSTRĀDES METODE</a:t>
            </a:r>
          </a:p>
          <a:p>
            <a:pPr lvl="0" algn="just"/>
            <a:endParaRPr lang="lv-LV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/>
            <a:endParaRPr lang="lv-LV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/>
            <a:endParaRPr lang="lv-LV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8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1271358" y="148801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Pētījums 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«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Vadlīniju izstrāde apstādījumu struktūras un publisko </a:t>
            </a:r>
            <a:r>
              <a:rPr lang="lv-LV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ārtelpu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tīklojuma nodrošināšanai Rīgā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», SIA 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“Ainavu projektēšanas darbnīca ALPS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”, 2014</a:t>
            </a:r>
            <a:endParaRPr lang="lv-LV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Projekts «Apstādījumu struktūras un publisko </a:t>
            </a:r>
            <a:r>
              <a:rPr lang="lv-LV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ārtelpu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tematiskā plānojuma izstrāde», SIA «Grupa93», 2016</a:t>
            </a:r>
            <a:endParaRPr lang="lv-LV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Darba grupas un konsultācijas ar ekspertiem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Sabiedrības līdzdalība: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Apkaimju aptauja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Apkaimju sanāksmes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Tematiskie semināri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Apkaimju gids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Bērnu zīmējumu un eseju konkurss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Iesniegumi, ierosinājumi un priekšlikumi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Institūciju nosacījumi</a:t>
            </a:r>
          </a:p>
        </p:txBody>
      </p:sp>
      <p:pic>
        <p:nvPicPr>
          <p:cNvPr id="10" name="Picture 3" descr="C:\Users\solvita.kalvite\Desktop\Foto\IMG_5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34" y="1089617"/>
            <a:ext cx="2832627" cy="18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vecenane2\Desktop\publ\Imanta_220515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36" y="4876800"/>
            <a:ext cx="2862385" cy="19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ivecenane2\Desktop\publ\FOTO\Sampete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34" y="2752330"/>
            <a:ext cx="2847507" cy="21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6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isnstūris 10"/>
          <p:cNvSpPr/>
          <p:nvPr/>
        </p:nvSpPr>
        <p:spPr>
          <a:xfrm>
            <a:off x="-746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Virsraksts 1"/>
          <p:cNvSpPr txBox="1">
            <a:spLocks/>
          </p:cNvSpPr>
          <p:nvPr/>
        </p:nvSpPr>
        <p:spPr bwMode="auto">
          <a:xfrm>
            <a:off x="1071308" y="903412"/>
            <a:ext cx="8072692" cy="3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RĪGAS ILGTSPĒJĪGAS ATTĪSTĪBAS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STRATĒĢIJA 2030: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DABAS TERITORIJU ATTĪSTĪBAS VADLĪNIJAS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2" name="Taisnstūris 11"/>
          <p:cNvSpPr/>
          <p:nvPr/>
        </p:nvSpPr>
        <p:spPr>
          <a:xfrm>
            <a:off x="0" y="2921000"/>
            <a:ext cx="1072054" cy="393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2050" name="Picture 2" descr="G:\_RTP_jauns\TmP\PUBL\Stategija_ka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8" y="1268413"/>
            <a:ext cx="5402331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_RTP_jauns\TmP\PUBL\Stategija_ap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44" y="4889500"/>
            <a:ext cx="2476841" cy="17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UN PUBLISKĀS ĀRTELPAS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PAMATSTRUKTŪRA: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daļas 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graphicFrame>
        <p:nvGraphicFramePr>
          <p:cNvPr id="16" name="Tabu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28235"/>
              </p:ext>
            </p:extLst>
          </p:nvPr>
        </p:nvGraphicFramePr>
        <p:xfrm>
          <a:off x="1259205" y="1779639"/>
          <a:ext cx="7539990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7539990"/>
              </a:tblGrid>
              <a:tr h="35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ZAĻĀS </a:t>
                      </a:r>
                      <a:r>
                        <a:rPr lang="lv-LV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TERITORIJAS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APBŪVES </a:t>
                      </a:r>
                      <a:r>
                        <a:rPr lang="lv-LV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TERITORIJAS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AKTIVITĀŠU CENTRU TERITORIJAS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SATIKSMES </a:t>
                      </a:r>
                      <a:r>
                        <a:rPr lang="lv-LV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INFRASTRUKTŪRA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2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UN PUBLISKĀS ĀRTELPAS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PAMATSTRUKTŪRA: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Zaļo teritoriju elementi</a:t>
            </a:r>
            <a:endParaRPr lang="lv-LV" b="1" dirty="0" smtClean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graphicFrame>
        <p:nvGraphicFramePr>
          <p:cNvPr id="3" name="Tab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64544"/>
              </p:ext>
            </p:extLst>
          </p:nvPr>
        </p:nvGraphicFramePr>
        <p:xfrm>
          <a:off x="1179871" y="1710812"/>
          <a:ext cx="7539990" cy="3294888"/>
        </p:xfrm>
        <a:graphic>
          <a:graphicData uri="http://schemas.openxmlformats.org/drawingml/2006/table">
            <a:tbl>
              <a:tblPr firstRow="1" firstCol="1" bandRow="1"/>
              <a:tblGrid>
                <a:gridCol w="1439750"/>
                <a:gridCol w="6100240"/>
              </a:tblGrid>
              <a:tr h="48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daļa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elements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ZAĻĀS TERITORIJAS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MEŽAPARKI 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PARKI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SKVĒRI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DABAS TERITORIJAS 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PLUDMALE 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LABIEKĀRTOTA KRASMALA 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PELDVIETAS 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DAUDZDZĪVOKĻU MĀJU PAGALMI 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ĢIMENES DĀRZIŅI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KAPSĒTAS  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11" name="Virsraksts 1"/>
          <p:cNvSpPr txBox="1">
            <a:spLocks/>
          </p:cNvSpPr>
          <p:nvPr/>
        </p:nvSpPr>
        <p:spPr bwMode="auto">
          <a:xfrm>
            <a:off x="1097509" y="-5603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92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UN PUBLISKĀS ĀRTELPAS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PAMATSTRUKTŪRA: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Apbūves teritoriju elementi</a:t>
            </a:r>
            <a:endParaRPr lang="lv-LV" b="1" dirty="0" smtClean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graphicFrame>
        <p:nvGraphicFramePr>
          <p:cNvPr id="8" name="Tab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66114"/>
              </p:ext>
            </p:extLst>
          </p:nvPr>
        </p:nvGraphicFramePr>
        <p:xfrm>
          <a:off x="1219877" y="1702297"/>
          <a:ext cx="7539990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390589"/>
                <a:gridCol w="61494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daļa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elements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APBŪVES TERITORIJAS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SAVRUPMĀJU apbūves teritorijas 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MAZSTĀVU apbūves teritorijas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DAUDZSTĀVU </a:t>
                      </a: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apbūves teritorijas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JAUKTAS CENTRA apbūves teritorijas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PUBLISKĀS apbūves teritorijas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ŠĶĒRSOJAMIE</a:t>
                      </a:r>
                      <a:r>
                        <a:rPr lang="lv-LV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KVARTĀLI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8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D6F326-9FC9-4285-8DF8-45017B5E462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0" y="1268413"/>
            <a:ext cx="1072054" cy="55895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60"/>
            <a:ext cx="1097509" cy="10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79871" y="621726"/>
            <a:ext cx="7698658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algn="just"/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APSTĀDĪJUMU UN PUBLISKĀS ĀRTELPAS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PAMATSTRUKTŪRA: 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Aktivitāšu centru teritorijas</a:t>
            </a:r>
            <a:endParaRPr lang="lv-LV" b="1" dirty="0" smtClean="0">
              <a:solidFill>
                <a:schemeClr val="bg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0" y="4343400"/>
            <a:ext cx="107205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graphicFrame>
        <p:nvGraphicFramePr>
          <p:cNvPr id="3" name="Tab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66136"/>
              </p:ext>
            </p:extLst>
          </p:nvPr>
        </p:nvGraphicFramePr>
        <p:xfrm>
          <a:off x="1249373" y="1741625"/>
          <a:ext cx="7539990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1380756"/>
                <a:gridCol w="615923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daļa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pamatstruktūras 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elements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AKTIVITĀŠU</a:t>
                      </a:r>
                      <a:r>
                        <a:rPr lang="lv-LV" sz="16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CENTRU TERITORIJAS</a:t>
                      </a:r>
                      <a:endParaRPr lang="lv-LV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APKAIMJU CENTRI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Ielas telpa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Zemesgabali, kas pieguļ ielu sarkanajām līnijām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Pašvaldības teritorijas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VALSTS NOZĪMES PAKALPOJUMU CENTRI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10" name="Virsraksts 1"/>
          <p:cNvSpPr txBox="1">
            <a:spLocks/>
          </p:cNvSpPr>
          <p:nvPr/>
        </p:nvSpPr>
        <p:spPr bwMode="auto">
          <a:xfrm>
            <a:off x="1097509" y="-19251"/>
            <a:ext cx="8046491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Apstādījumu struktūras un publisko </a:t>
            </a:r>
            <a:r>
              <a:rPr lang="lv-LV" sz="1600" b="1" dirty="0" err="1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ārtelpu</a:t>
            </a:r>
            <a:r>
              <a:rPr lang="lv-LV" sz="1600" b="1" dirty="0" smtClean="0">
                <a:solidFill>
                  <a:srgbClr val="92D050"/>
                </a:solidFill>
                <a:latin typeface="+mn-lt"/>
                <a:ea typeface="ヒラギノ明朝 ProN W6" charset="0"/>
                <a:cs typeface="ヒラギノ明朝 ProN W6" charset="0"/>
                <a:sym typeface="Times" charset="0"/>
              </a:rPr>
              <a:t> tematiskais plānojums</a:t>
            </a:r>
            <a:endParaRPr lang="lv-LV" sz="1600" b="1" dirty="0">
              <a:solidFill>
                <a:srgbClr val="81DC12"/>
              </a:solidFill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4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12500</TotalTime>
  <Words>1654</Words>
  <Application>Microsoft Office PowerPoint</Application>
  <PresentationFormat>Slaidrāde ekrānā (4:3)</PresentationFormat>
  <Paragraphs>346</Paragraphs>
  <Slides>29</Slides>
  <Notes>7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29</vt:i4>
      </vt:variant>
    </vt:vector>
  </HeadingPairs>
  <TitlesOfParts>
    <vt:vector size="30" baseType="lpstr"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PAD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Slaids 1</dc:title>
  <dc:creator>Irbe Karule</dc:creator>
  <cp:lastModifiedBy>Solvita Kalvīte (PAD)</cp:lastModifiedBy>
  <cp:revision>774</cp:revision>
  <dcterms:created xsi:type="dcterms:W3CDTF">2013-08-27T07:00:39Z</dcterms:created>
  <dcterms:modified xsi:type="dcterms:W3CDTF">2016-06-10T11:36:19Z</dcterms:modified>
</cp:coreProperties>
</file>