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0" r:id="rId2"/>
    <p:sldId id="461" r:id="rId3"/>
    <p:sldId id="489" r:id="rId4"/>
    <p:sldId id="511" r:id="rId5"/>
    <p:sldId id="512" r:id="rId6"/>
    <p:sldId id="525" r:id="rId7"/>
    <p:sldId id="518" r:id="rId8"/>
    <p:sldId id="517" r:id="rId9"/>
    <p:sldId id="465" r:id="rId10"/>
    <p:sldId id="474" r:id="rId11"/>
    <p:sldId id="519" r:id="rId12"/>
    <p:sldId id="522" r:id="rId13"/>
    <p:sldId id="521" r:id="rId14"/>
    <p:sldId id="463" r:id="rId15"/>
    <p:sldId id="524" r:id="rId16"/>
    <p:sldId id="464" r:id="rId17"/>
    <p:sldId id="487" r:id="rId18"/>
  </p:sldIdLst>
  <p:sldSz cx="12192000" cy="6858000"/>
  <p:notesSz cx="6669088"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177" algn="l" rtl="0" fontAlgn="base">
      <a:spcBef>
        <a:spcPct val="0"/>
      </a:spcBef>
      <a:spcAft>
        <a:spcPct val="0"/>
      </a:spcAft>
      <a:defRPr kern="1200">
        <a:solidFill>
          <a:schemeClr val="tx1"/>
        </a:solidFill>
        <a:latin typeface="Arial" charset="0"/>
        <a:ea typeface="+mn-ea"/>
        <a:cs typeface="+mn-cs"/>
      </a:defRPr>
    </a:lvl2pPr>
    <a:lvl3pPr marL="914353" algn="l" rtl="0" fontAlgn="base">
      <a:spcBef>
        <a:spcPct val="0"/>
      </a:spcBef>
      <a:spcAft>
        <a:spcPct val="0"/>
      </a:spcAft>
      <a:defRPr kern="1200">
        <a:solidFill>
          <a:schemeClr val="tx1"/>
        </a:solidFill>
        <a:latin typeface="Arial" charset="0"/>
        <a:ea typeface="+mn-ea"/>
        <a:cs typeface="+mn-cs"/>
      </a:defRPr>
    </a:lvl3pPr>
    <a:lvl4pPr marL="1371530" algn="l" rtl="0" fontAlgn="base">
      <a:spcBef>
        <a:spcPct val="0"/>
      </a:spcBef>
      <a:spcAft>
        <a:spcPct val="0"/>
      </a:spcAft>
      <a:defRPr kern="1200">
        <a:solidFill>
          <a:schemeClr val="tx1"/>
        </a:solidFill>
        <a:latin typeface="Arial" charset="0"/>
        <a:ea typeface="+mn-ea"/>
        <a:cs typeface="+mn-cs"/>
      </a:defRPr>
    </a:lvl4pPr>
    <a:lvl5pPr marL="1828706" algn="l" rtl="0" fontAlgn="base">
      <a:spcBef>
        <a:spcPct val="0"/>
      </a:spcBef>
      <a:spcAft>
        <a:spcPct val="0"/>
      </a:spcAft>
      <a:defRPr kern="1200">
        <a:solidFill>
          <a:schemeClr val="tx1"/>
        </a:solidFill>
        <a:latin typeface="Arial" charset="0"/>
        <a:ea typeface="+mn-ea"/>
        <a:cs typeface="+mn-cs"/>
      </a:defRPr>
    </a:lvl5pPr>
    <a:lvl6pPr marL="2285883" algn="l" defTabSz="914353" rtl="0" eaLnBrk="1" latinLnBrk="0" hangingPunct="1">
      <a:defRPr kern="1200">
        <a:solidFill>
          <a:schemeClr val="tx1"/>
        </a:solidFill>
        <a:latin typeface="Arial" charset="0"/>
        <a:ea typeface="+mn-ea"/>
        <a:cs typeface="+mn-cs"/>
      </a:defRPr>
    </a:lvl6pPr>
    <a:lvl7pPr marL="2743060" algn="l" defTabSz="914353" rtl="0" eaLnBrk="1" latinLnBrk="0" hangingPunct="1">
      <a:defRPr kern="1200">
        <a:solidFill>
          <a:schemeClr val="tx1"/>
        </a:solidFill>
        <a:latin typeface="Arial" charset="0"/>
        <a:ea typeface="+mn-ea"/>
        <a:cs typeface="+mn-cs"/>
      </a:defRPr>
    </a:lvl7pPr>
    <a:lvl8pPr marL="3200236" algn="l" defTabSz="914353" rtl="0" eaLnBrk="1" latinLnBrk="0" hangingPunct="1">
      <a:defRPr kern="1200">
        <a:solidFill>
          <a:schemeClr val="tx1"/>
        </a:solidFill>
        <a:latin typeface="Arial" charset="0"/>
        <a:ea typeface="+mn-ea"/>
        <a:cs typeface="+mn-cs"/>
      </a:defRPr>
    </a:lvl8pPr>
    <a:lvl9pPr marL="3657413" algn="l" defTabSz="91435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D16309"/>
    <a:srgbClr val="F68222"/>
    <a:srgbClr val="FFFF99"/>
    <a:srgbClr val="CDDCAC"/>
    <a:srgbClr val="C6D7A1"/>
    <a:srgbClr val="EEF0AE"/>
    <a:srgbClr val="F0EED0"/>
    <a:srgbClr val="0263CE"/>
    <a:srgbClr val="79A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F1AB2-1976-4502-BF36-3FF5EA218861}" styleName="Vidējs stils 4 - izcēlum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Vidējs stils 4 - izcēlum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89785" autoAdjust="0"/>
  </p:normalViewPr>
  <p:slideViewPr>
    <p:cSldViewPr snapToGrid="0" snapToObjects="1">
      <p:cViewPr varScale="1">
        <p:scale>
          <a:sx n="97" d="100"/>
          <a:sy n="97" d="100"/>
        </p:scale>
        <p:origin x="72" y="78"/>
      </p:cViewPr>
      <p:guideLst>
        <p:guide orient="horz" pos="2111"/>
        <p:guide pos="3832"/>
      </p:guideLst>
    </p:cSldViewPr>
  </p:slideViewPr>
  <p:notesTextViewPr>
    <p:cViewPr>
      <p:scale>
        <a:sx n="100" d="100"/>
        <a:sy n="100" d="100"/>
      </p:scale>
      <p:origin x="0" y="0"/>
    </p:cViewPr>
  </p:notesText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2" y="3"/>
            <a:ext cx="2889938" cy="496331"/>
          </a:xfrm>
          <a:prstGeom prst="rect">
            <a:avLst/>
          </a:prstGeom>
        </p:spPr>
        <p:txBody>
          <a:bodyPr vert="horz" lIns="91020" tIns="45510" rIns="91020" bIns="45510" rtlCol="0"/>
          <a:lstStyle>
            <a:lvl1pPr algn="l">
              <a:defRPr sz="1100"/>
            </a:lvl1pPr>
          </a:lstStyle>
          <a:p>
            <a:endParaRPr lang="lv-LV"/>
          </a:p>
        </p:txBody>
      </p:sp>
      <p:sp>
        <p:nvSpPr>
          <p:cNvPr id="3" name="Datuma vietturis 2"/>
          <p:cNvSpPr>
            <a:spLocks noGrp="1"/>
          </p:cNvSpPr>
          <p:nvPr>
            <p:ph type="dt" sz="quarter" idx="1"/>
          </p:nvPr>
        </p:nvSpPr>
        <p:spPr>
          <a:xfrm>
            <a:off x="3777609" y="3"/>
            <a:ext cx="2889938" cy="496331"/>
          </a:xfrm>
          <a:prstGeom prst="rect">
            <a:avLst/>
          </a:prstGeom>
        </p:spPr>
        <p:txBody>
          <a:bodyPr vert="horz" lIns="91020" tIns="45510" rIns="91020" bIns="45510" rtlCol="0"/>
          <a:lstStyle>
            <a:lvl1pPr algn="r">
              <a:defRPr sz="1100"/>
            </a:lvl1pPr>
          </a:lstStyle>
          <a:p>
            <a:fld id="{366FFD3D-74E0-4ECC-9647-785F1C1E11E8}" type="datetimeFigureOut">
              <a:rPr lang="lv-LV" smtClean="0"/>
              <a:pPr/>
              <a:t>26.03.2018</a:t>
            </a:fld>
            <a:endParaRPr lang="lv-LV"/>
          </a:p>
        </p:txBody>
      </p:sp>
      <p:sp>
        <p:nvSpPr>
          <p:cNvPr id="4" name="Kājenes vietturis 3"/>
          <p:cNvSpPr>
            <a:spLocks noGrp="1"/>
          </p:cNvSpPr>
          <p:nvPr>
            <p:ph type="ftr" sz="quarter" idx="2"/>
          </p:nvPr>
        </p:nvSpPr>
        <p:spPr>
          <a:xfrm>
            <a:off x="2" y="9428586"/>
            <a:ext cx="2889938" cy="496331"/>
          </a:xfrm>
          <a:prstGeom prst="rect">
            <a:avLst/>
          </a:prstGeom>
        </p:spPr>
        <p:txBody>
          <a:bodyPr vert="horz" lIns="91020" tIns="45510" rIns="91020" bIns="45510" rtlCol="0" anchor="b"/>
          <a:lstStyle>
            <a:lvl1pPr algn="l">
              <a:defRPr sz="1100"/>
            </a:lvl1pPr>
          </a:lstStyle>
          <a:p>
            <a:endParaRPr lang="lv-LV"/>
          </a:p>
        </p:txBody>
      </p:sp>
      <p:sp>
        <p:nvSpPr>
          <p:cNvPr id="5" name="Slaida numura vietturis 4"/>
          <p:cNvSpPr>
            <a:spLocks noGrp="1"/>
          </p:cNvSpPr>
          <p:nvPr>
            <p:ph type="sldNum" sz="quarter" idx="3"/>
          </p:nvPr>
        </p:nvSpPr>
        <p:spPr>
          <a:xfrm>
            <a:off x="3777609" y="9428586"/>
            <a:ext cx="2889938" cy="496331"/>
          </a:xfrm>
          <a:prstGeom prst="rect">
            <a:avLst/>
          </a:prstGeom>
        </p:spPr>
        <p:txBody>
          <a:bodyPr vert="horz" lIns="91020" tIns="45510" rIns="91020" bIns="45510" rtlCol="0" anchor="b"/>
          <a:lstStyle>
            <a:lvl1pPr algn="r">
              <a:defRPr sz="1100"/>
            </a:lvl1pPr>
          </a:lstStyle>
          <a:p>
            <a:fld id="{EE5A6975-23E7-4B88-9521-838B7D8555EB}" type="slidenum">
              <a:rPr lang="lv-LV" smtClean="0"/>
              <a:pPr/>
              <a:t>‹#›</a:t>
            </a:fld>
            <a:endParaRPr lang="lv-LV"/>
          </a:p>
        </p:txBody>
      </p:sp>
    </p:spTree>
    <p:extLst>
      <p:ext uri="{BB962C8B-B14F-4D97-AF65-F5344CB8AC3E}">
        <p14:creationId xmlns:p14="http://schemas.microsoft.com/office/powerpoint/2010/main" val="2471568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2" y="3"/>
            <a:ext cx="2889938" cy="496331"/>
          </a:xfrm>
          <a:prstGeom prst="rect">
            <a:avLst/>
          </a:prstGeom>
        </p:spPr>
        <p:txBody>
          <a:bodyPr vert="horz" lIns="91020" tIns="45510" rIns="91020" bIns="45510" rtlCol="0"/>
          <a:lstStyle>
            <a:lvl1pPr algn="l" fontAlgn="auto">
              <a:spcBef>
                <a:spcPts val="0"/>
              </a:spcBef>
              <a:spcAft>
                <a:spcPts val="0"/>
              </a:spcAft>
              <a:defRPr sz="1100">
                <a:latin typeface="+mn-lt"/>
              </a:defRPr>
            </a:lvl1pPr>
          </a:lstStyle>
          <a:p>
            <a:pPr>
              <a:defRPr/>
            </a:pPr>
            <a:endParaRPr lang="lv-LV"/>
          </a:p>
        </p:txBody>
      </p:sp>
      <p:sp>
        <p:nvSpPr>
          <p:cNvPr id="3" name="Datuma vietturis 2"/>
          <p:cNvSpPr>
            <a:spLocks noGrp="1"/>
          </p:cNvSpPr>
          <p:nvPr>
            <p:ph type="dt" idx="1"/>
          </p:nvPr>
        </p:nvSpPr>
        <p:spPr>
          <a:xfrm>
            <a:off x="3777609" y="3"/>
            <a:ext cx="2889938" cy="496331"/>
          </a:xfrm>
          <a:prstGeom prst="rect">
            <a:avLst/>
          </a:prstGeom>
        </p:spPr>
        <p:txBody>
          <a:bodyPr vert="horz" lIns="91020" tIns="45510" rIns="91020" bIns="45510" rtlCol="0"/>
          <a:lstStyle>
            <a:lvl1pPr algn="r" fontAlgn="auto">
              <a:spcBef>
                <a:spcPts val="0"/>
              </a:spcBef>
              <a:spcAft>
                <a:spcPts val="0"/>
              </a:spcAft>
              <a:defRPr sz="1100" smtClean="0">
                <a:latin typeface="+mn-lt"/>
              </a:defRPr>
            </a:lvl1pPr>
          </a:lstStyle>
          <a:p>
            <a:pPr>
              <a:defRPr/>
            </a:pPr>
            <a:fld id="{C4F4C4E3-0D61-4808-994A-5CE6746C29F3}" type="datetimeFigureOut">
              <a:rPr lang="lv-LV"/>
              <a:pPr>
                <a:defRPr/>
              </a:pPr>
              <a:t>26.03.2018</a:t>
            </a:fld>
            <a:endParaRPr lang="lv-LV"/>
          </a:p>
        </p:txBody>
      </p:sp>
      <p:sp>
        <p:nvSpPr>
          <p:cNvPr id="4" name="Slaida attēla vietturis 3"/>
          <p:cNvSpPr>
            <a:spLocks noGrp="1" noRot="1" noChangeAspect="1"/>
          </p:cNvSpPr>
          <p:nvPr>
            <p:ph type="sldImg" idx="2"/>
          </p:nvPr>
        </p:nvSpPr>
        <p:spPr>
          <a:xfrm>
            <a:off x="25400" y="742950"/>
            <a:ext cx="6618288" cy="3724275"/>
          </a:xfrm>
          <a:prstGeom prst="rect">
            <a:avLst/>
          </a:prstGeom>
          <a:noFill/>
          <a:ln w="12700">
            <a:solidFill>
              <a:prstClr val="black"/>
            </a:solidFill>
          </a:ln>
        </p:spPr>
        <p:txBody>
          <a:bodyPr vert="horz" lIns="91020" tIns="45510" rIns="91020" bIns="45510" rtlCol="0" anchor="ctr"/>
          <a:lstStyle/>
          <a:p>
            <a:pPr lvl="0"/>
            <a:endParaRPr lang="lv-LV" noProof="0"/>
          </a:p>
        </p:txBody>
      </p:sp>
      <p:sp>
        <p:nvSpPr>
          <p:cNvPr id="5" name="Piezīmju vietturis 4"/>
          <p:cNvSpPr>
            <a:spLocks noGrp="1"/>
          </p:cNvSpPr>
          <p:nvPr>
            <p:ph type="body" sz="quarter" idx="3"/>
          </p:nvPr>
        </p:nvSpPr>
        <p:spPr>
          <a:xfrm>
            <a:off x="666910" y="4715156"/>
            <a:ext cx="5335270" cy="4466986"/>
          </a:xfrm>
          <a:prstGeom prst="rect">
            <a:avLst/>
          </a:prstGeom>
        </p:spPr>
        <p:txBody>
          <a:bodyPr vert="horz" lIns="91020" tIns="45510" rIns="91020" bIns="45510" rtlCol="0">
            <a:normAutofit/>
          </a:bodyPr>
          <a:lstStyle/>
          <a:p>
            <a:pPr lvl="0"/>
            <a:r>
              <a:rPr lang="lv-LV" noProof="0"/>
              <a:t>Noklikšķiniet, lai rediģētu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p:cNvSpPr>
            <a:spLocks noGrp="1"/>
          </p:cNvSpPr>
          <p:nvPr>
            <p:ph type="ftr" sz="quarter" idx="4"/>
          </p:nvPr>
        </p:nvSpPr>
        <p:spPr>
          <a:xfrm>
            <a:off x="2" y="9428586"/>
            <a:ext cx="2889938" cy="496331"/>
          </a:xfrm>
          <a:prstGeom prst="rect">
            <a:avLst/>
          </a:prstGeom>
        </p:spPr>
        <p:txBody>
          <a:bodyPr vert="horz" lIns="91020" tIns="45510" rIns="91020" bIns="45510" rtlCol="0" anchor="b"/>
          <a:lstStyle>
            <a:lvl1pPr algn="l" fontAlgn="auto">
              <a:spcBef>
                <a:spcPts val="0"/>
              </a:spcBef>
              <a:spcAft>
                <a:spcPts val="0"/>
              </a:spcAft>
              <a:defRPr sz="1100">
                <a:latin typeface="+mn-lt"/>
              </a:defRPr>
            </a:lvl1pPr>
          </a:lstStyle>
          <a:p>
            <a:pPr>
              <a:defRPr/>
            </a:pPr>
            <a:endParaRPr lang="lv-LV"/>
          </a:p>
        </p:txBody>
      </p:sp>
      <p:sp>
        <p:nvSpPr>
          <p:cNvPr id="7" name="Slaida numura vietturis 6"/>
          <p:cNvSpPr>
            <a:spLocks noGrp="1"/>
          </p:cNvSpPr>
          <p:nvPr>
            <p:ph type="sldNum" sz="quarter" idx="5"/>
          </p:nvPr>
        </p:nvSpPr>
        <p:spPr>
          <a:xfrm>
            <a:off x="3777609" y="9428586"/>
            <a:ext cx="2889938" cy="496331"/>
          </a:xfrm>
          <a:prstGeom prst="rect">
            <a:avLst/>
          </a:prstGeom>
        </p:spPr>
        <p:txBody>
          <a:bodyPr vert="horz" lIns="91020" tIns="45510" rIns="91020" bIns="45510" rtlCol="0" anchor="b"/>
          <a:lstStyle>
            <a:lvl1pPr algn="r" fontAlgn="auto">
              <a:spcBef>
                <a:spcPts val="0"/>
              </a:spcBef>
              <a:spcAft>
                <a:spcPts val="0"/>
              </a:spcAft>
              <a:defRPr sz="1100" smtClean="0">
                <a:latin typeface="+mn-lt"/>
              </a:defRPr>
            </a:lvl1pPr>
          </a:lstStyle>
          <a:p>
            <a:pPr>
              <a:defRPr/>
            </a:pPr>
            <a:fld id="{2D20CE34-D107-40DE-9447-2C43D35CBBAE}" type="slidenum">
              <a:rPr lang="lv-LV"/>
              <a:pPr>
                <a:defRPr/>
              </a:pPr>
              <a:t>‹#›</a:t>
            </a:fld>
            <a:endParaRPr lang="lv-LV"/>
          </a:p>
        </p:txBody>
      </p:sp>
    </p:spTree>
    <p:extLst>
      <p:ext uri="{BB962C8B-B14F-4D97-AF65-F5344CB8AC3E}">
        <p14:creationId xmlns:p14="http://schemas.microsoft.com/office/powerpoint/2010/main" val="17882934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77" algn="l" rtl="0" fontAlgn="base">
      <a:spcBef>
        <a:spcPct val="30000"/>
      </a:spcBef>
      <a:spcAft>
        <a:spcPct val="0"/>
      </a:spcAft>
      <a:defRPr sz="1200" kern="1200">
        <a:solidFill>
          <a:schemeClr val="tx1"/>
        </a:solidFill>
        <a:latin typeface="+mn-lt"/>
        <a:ea typeface="+mn-ea"/>
        <a:cs typeface="+mn-cs"/>
      </a:defRPr>
    </a:lvl2pPr>
    <a:lvl3pPr marL="914353" algn="l" rtl="0" fontAlgn="base">
      <a:spcBef>
        <a:spcPct val="30000"/>
      </a:spcBef>
      <a:spcAft>
        <a:spcPct val="0"/>
      </a:spcAft>
      <a:defRPr sz="1200" kern="1200">
        <a:solidFill>
          <a:schemeClr val="tx1"/>
        </a:solidFill>
        <a:latin typeface="+mn-lt"/>
        <a:ea typeface="+mn-ea"/>
        <a:cs typeface="+mn-cs"/>
      </a:defRPr>
    </a:lvl3pPr>
    <a:lvl4pPr marL="1371530" algn="l" rtl="0" fontAlgn="base">
      <a:spcBef>
        <a:spcPct val="30000"/>
      </a:spcBef>
      <a:spcAft>
        <a:spcPct val="0"/>
      </a:spcAft>
      <a:defRPr sz="1200" kern="1200">
        <a:solidFill>
          <a:schemeClr val="tx1"/>
        </a:solidFill>
        <a:latin typeface="+mn-lt"/>
        <a:ea typeface="+mn-ea"/>
        <a:cs typeface="+mn-cs"/>
      </a:defRPr>
    </a:lvl4pPr>
    <a:lvl5pPr marL="1828706" algn="l" rtl="0" fontAlgn="base">
      <a:spcBef>
        <a:spcPct val="30000"/>
      </a:spcBef>
      <a:spcAft>
        <a:spcPct val="0"/>
      </a:spcAft>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25400" y="742950"/>
            <a:ext cx="6618288" cy="3724275"/>
          </a:xfrm>
        </p:spPr>
      </p:sp>
      <p:sp>
        <p:nvSpPr>
          <p:cNvPr id="3" name="Piezīmju vietturis 2"/>
          <p:cNvSpPr>
            <a:spLocks noGrp="1"/>
          </p:cNvSpPr>
          <p:nvPr>
            <p:ph type="body" idx="1"/>
          </p:nvPr>
        </p:nvSpPr>
        <p:spPr/>
        <p:txBody>
          <a:bodyPr>
            <a:normAutofit/>
          </a:bodyPr>
          <a:lstStyle/>
          <a:p>
            <a:endParaRPr lang="lv-LV" dirty="0"/>
          </a:p>
        </p:txBody>
      </p:sp>
      <p:sp>
        <p:nvSpPr>
          <p:cNvPr id="4" name="Slaida numura vietturis 3"/>
          <p:cNvSpPr>
            <a:spLocks noGrp="1"/>
          </p:cNvSpPr>
          <p:nvPr>
            <p:ph type="sldNum" sz="quarter" idx="10"/>
          </p:nvPr>
        </p:nvSpPr>
        <p:spPr/>
        <p:txBody>
          <a:bodyPr/>
          <a:lstStyle/>
          <a:p>
            <a:pPr>
              <a:defRPr/>
            </a:pPr>
            <a:fld id="{2D20CE34-D107-40DE-9447-2C43D35CBBAE}" type="slidenum">
              <a:rPr lang="lv-LV" smtClean="0"/>
              <a:pPr>
                <a:defRPr/>
              </a:pPr>
              <a:t>1</a:t>
            </a:fld>
            <a:endParaRPr lang="lv-LV"/>
          </a:p>
        </p:txBody>
      </p:sp>
    </p:spTree>
    <p:extLst>
      <p:ext uri="{BB962C8B-B14F-4D97-AF65-F5344CB8AC3E}">
        <p14:creationId xmlns:p14="http://schemas.microsoft.com/office/powerpoint/2010/main" val="269098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10</a:t>
            </a:fld>
            <a:endParaRPr lang="lv-LV"/>
          </a:p>
        </p:txBody>
      </p:sp>
    </p:spTree>
    <p:extLst>
      <p:ext uri="{BB962C8B-B14F-4D97-AF65-F5344CB8AC3E}">
        <p14:creationId xmlns:p14="http://schemas.microsoft.com/office/powerpoint/2010/main" val="40873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11</a:t>
            </a:fld>
            <a:endParaRPr lang="lv-LV"/>
          </a:p>
        </p:txBody>
      </p:sp>
    </p:spTree>
    <p:extLst>
      <p:ext uri="{BB962C8B-B14F-4D97-AF65-F5344CB8AC3E}">
        <p14:creationId xmlns:p14="http://schemas.microsoft.com/office/powerpoint/2010/main" val="32989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12</a:t>
            </a:fld>
            <a:endParaRPr lang="lv-LV"/>
          </a:p>
        </p:txBody>
      </p:sp>
    </p:spTree>
    <p:extLst>
      <p:ext uri="{BB962C8B-B14F-4D97-AF65-F5344CB8AC3E}">
        <p14:creationId xmlns:p14="http://schemas.microsoft.com/office/powerpoint/2010/main" val="395893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13</a:t>
            </a:fld>
            <a:endParaRPr lang="lv-LV"/>
          </a:p>
        </p:txBody>
      </p:sp>
    </p:spTree>
    <p:extLst>
      <p:ext uri="{BB962C8B-B14F-4D97-AF65-F5344CB8AC3E}">
        <p14:creationId xmlns:p14="http://schemas.microsoft.com/office/powerpoint/2010/main" val="149497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14</a:t>
            </a:fld>
            <a:endParaRPr lang="lv-LV"/>
          </a:p>
        </p:txBody>
      </p:sp>
    </p:spTree>
    <p:extLst>
      <p:ext uri="{BB962C8B-B14F-4D97-AF65-F5344CB8AC3E}">
        <p14:creationId xmlns:p14="http://schemas.microsoft.com/office/powerpoint/2010/main" val="270244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15</a:t>
            </a:fld>
            <a:endParaRPr lang="lv-LV"/>
          </a:p>
        </p:txBody>
      </p:sp>
    </p:spTree>
    <p:extLst>
      <p:ext uri="{BB962C8B-B14F-4D97-AF65-F5344CB8AC3E}">
        <p14:creationId xmlns:p14="http://schemas.microsoft.com/office/powerpoint/2010/main" val="24806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dirty="0"/>
              <a:t>Šeit pastāstām arī par kritērijiem.</a:t>
            </a:r>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16</a:t>
            </a:fld>
            <a:endParaRPr lang="lv-LV"/>
          </a:p>
        </p:txBody>
      </p:sp>
    </p:spTree>
    <p:extLst>
      <p:ext uri="{BB962C8B-B14F-4D97-AF65-F5344CB8AC3E}">
        <p14:creationId xmlns:p14="http://schemas.microsoft.com/office/powerpoint/2010/main" val="3676515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17</a:t>
            </a:fld>
            <a:endParaRPr lang="lv-LV"/>
          </a:p>
        </p:txBody>
      </p:sp>
    </p:spTree>
    <p:extLst>
      <p:ext uri="{BB962C8B-B14F-4D97-AF65-F5344CB8AC3E}">
        <p14:creationId xmlns:p14="http://schemas.microsoft.com/office/powerpoint/2010/main" val="31119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lv-LV" dirty="0"/>
          </a:p>
          <a:p>
            <a:pPr marL="171450" indent="-171450">
              <a:spcBef>
                <a:spcPct val="0"/>
              </a:spcBef>
              <a:buFontTx/>
              <a:buChar char="-"/>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2</a:t>
            </a:fld>
            <a:endParaRPr lang="lv-LV"/>
          </a:p>
        </p:txBody>
      </p:sp>
    </p:spTree>
    <p:extLst>
      <p:ext uri="{BB962C8B-B14F-4D97-AF65-F5344CB8AC3E}">
        <p14:creationId xmlns:p14="http://schemas.microsoft.com/office/powerpoint/2010/main" val="21770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3</a:t>
            </a:fld>
            <a:endParaRPr lang="lv-LV"/>
          </a:p>
        </p:txBody>
      </p:sp>
    </p:spTree>
    <p:extLst>
      <p:ext uri="{BB962C8B-B14F-4D97-AF65-F5344CB8AC3E}">
        <p14:creationId xmlns:p14="http://schemas.microsoft.com/office/powerpoint/2010/main" val="427185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4</a:t>
            </a:fld>
            <a:endParaRPr lang="lv-LV"/>
          </a:p>
        </p:txBody>
      </p:sp>
    </p:spTree>
    <p:extLst>
      <p:ext uri="{BB962C8B-B14F-4D97-AF65-F5344CB8AC3E}">
        <p14:creationId xmlns:p14="http://schemas.microsoft.com/office/powerpoint/2010/main" val="366130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5</a:t>
            </a:fld>
            <a:endParaRPr lang="lv-LV"/>
          </a:p>
        </p:txBody>
      </p:sp>
    </p:spTree>
    <p:extLst>
      <p:ext uri="{BB962C8B-B14F-4D97-AF65-F5344CB8AC3E}">
        <p14:creationId xmlns:p14="http://schemas.microsoft.com/office/powerpoint/2010/main" val="49111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6</a:t>
            </a:fld>
            <a:endParaRPr lang="lv-LV"/>
          </a:p>
        </p:txBody>
      </p:sp>
    </p:spTree>
    <p:extLst>
      <p:ext uri="{BB962C8B-B14F-4D97-AF65-F5344CB8AC3E}">
        <p14:creationId xmlns:p14="http://schemas.microsoft.com/office/powerpoint/2010/main" val="259688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7</a:t>
            </a:fld>
            <a:endParaRPr lang="lv-LV"/>
          </a:p>
        </p:txBody>
      </p:sp>
    </p:spTree>
    <p:extLst>
      <p:ext uri="{BB962C8B-B14F-4D97-AF65-F5344CB8AC3E}">
        <p14:creationId xmlns:p14="http://schemas.microsoft.com/office/powerpoint/2010/main" val="133513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8</a:t>
            </a:fld>
            <a:endParaRPr lang="lv-LV"/>
          </a:p>
        </p:txBody>
      </p:sp>
    </p:spTree>
    <p:extLst>
      <p:ext uri="{BB962C8B-B14F-4D97-AF65-F5344CB8AC3E}">
        <p14:creationId xmlns:p14="http://schemas.microsoft.com/office/powerpoint/2010/main" val="291517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ida attēla vietturis 1"/>
          <p:cNvSpPr>
            <a:spLocks noGrp="1" noRot="1" noChangeAspect="1"/>
          </p:cNvSpPr>
          <p:nvPr>
            <p:ph type="sldImg"/>
          </p:nvPr>
        </p:nvSpPr>
        <p:spPr bwMode="auto">
          <a:xfrm>
            <a:off x="25400" y="742950"/>
            <a:ext cx="6618288" cy="3724275"/>
          </a:xfrm>
          <a:noFill/>
          <a:ln>
            <a:solidFill>
              <a:srgbClr val="000000"/>
            </a:solidFill>
            <a:miter lim="800000"/>
            <a:headEnd/>
            <a:tailEnd/>
          </a:ln>
        </p:spPr>
      </p:sp>
      <p:sp>
        <p:nvSpPr>
          <p:cNvPr id="17410" name="Piezīmju vietturi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dirty="0"/>
          </a:p>
        </p:txBody>
      </p:sp>
      <p:sp>
        <p:nvSpPr>
          <p:cNvPr id="17411"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8704A-1E46-4BC1-A51D-0619D637138E}" type="slidenum">
              <a:rPr lang="lv-LV"/>
              <a:pPr fontAlgn="base">
                <a:spcBef>
                  <a:spcPct val="0"/>
                </a:spcBef>
                <a:spcAft>
                  <a:spcPct val="0"/>
                </a:spcAft>
              </a:pPr>
              <a:t>9</a:t>
            </a:fld>
            <a:endParaRPr lang="lv-LV"/>
          </a:p>
        </p:txBody>
      </p:sp>
    </p:spTree>
    <p:extLst>
      <p:ext uri="{BB962C8B-B14F-4D97-AF65-F5344CB8AC3E}">
        <p14:creationId xmlns:p14="http://schemas.microsoft.com/office/powerpoint/2010/main" val="216820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914400" y="2130427"/>
            <a:ext cx="10363200" cy="1470025"/>
          </a:xfrm>
        </p:spPr>
        <p:txBody>
          <a:bodyPr/>
          <a:lstStyle/>
          <a:p>
            <a:r>
              <a:rPr lang="lv-LV"/>
              <a:t>Rediģēt šablona virsraksta stilu</a:t>
            </a:r>
          </a:p>
        </p:txBody>
      </p:sp>
      <p:sp>
        <p:nvSpPr>
          <p:cNvPr id="3" name="Apakšvirsrakst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lvl1pPr>
              <a:defRPr/>
            </a:lvl1pPr>
          </a:lstStyle>
          <a:p>
            <a:pPr>
              <a:defRPr/>
            </a:pPr>
            <a:fld id="{6B1A444E-8BA4-42ED-B6EC-F7EF176C74EE}" type="datetimeFigureOut">
              <a:rPr lang="lv-LV"/>
              <a:pPr>
                <a:defRPr/>
              </a:pPr>
              <a:t>26.03.2018</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F7BF1F94-1B82-4F6D-A637-C386B0D510BE}"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lvl1pPr>
              <a:defRPr/>
            </a:lvl1pPr>
          </a:lstStyle>
          <a:p>
            <a:pPr>
              <a:defRPr/>
            </a:pPr>
            <a:fld id="{0BB94BCD-4438-411A-9F3D-28182CFCCB80}" type="datetimeFigureOut">
              <a:rPr lang="lv-LV"/>
              <a:pPr>
                <a:defRPr/>
              </a:pPr>
              <a:t>26.03.2018</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017E3110-C9C6-4A35-BD72-6770319E9F67}"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839200" y="274640"/>
            <a:ext cx="2743200" cy="5851525"/>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609600" y="274640"/>
            <a:ext cx="8026400" cy="58515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lvl1pPr>
              <a:defRPr/>
            </a:lvl1pPr>
          </a:lstStyle>
          <a:p>
            <a:pPr>
              <a:defRPr/>
            </a:pPr>
            <a:fld id="{530F7853-A76B-41B8-A0CC-3638E73430D9}" type="datetimeFigureOut">
              <a:rPr lang="lv-LV"/>
              <a:pPr>
                <a:defRPr/>
              </a:pPr>
              <a:t>26.03.2018</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A027CC72-D115-4796-8463-7EE83EB2F7F5}"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lvl1pPr>
              <a:defRPr/>
            </a:lvl1pPr>
          </a:lstStyle>
          <a:p>
            <a:pPr>
              <a:defRPr/>
            </a:pPr>
            <a:fld id="{95EFBB6A-2149-4803-B484-B4450D577545}" type="datetimeFigureOut">
              <a:rPr lang="lv-LV"/>
              <a:pPr>
                <a:defRPr/>
              </a:pPr>
              <a:t>26.03.2018</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6F92447C-940C-4B6E-B751-0001C1059D94}"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963084" y="4406902"/>
            <a:ext cx="10363200" cy="1362075"/>
          </a:xfrm>
        </p:spPr>
        <p:txBody>
          <a:bodyPr anchor="t"/>
          <a:lstStyle>
            <a:lvl1pPr algn="l">
              <a:defRPr sz="4000" b="1" cap="all"/>
            </a:lvl1pPr>
          </a:lstStyle>
          <a:p>
            <a:r>
              <a:rPr lang="lv-LV"/>
              <a:t>Rediģēt šablona virsraksta stilu</a:t>
            </a:r>
          </a:p>
        </p:txBody>
      </p:sp>
      <p:sp>
        <p:nvSpPr>
          <p:cNvPr id="3" name="Teksta vietturis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lv-LV"/>
              <a:t>Noklikšķiniet, lai rediģētu šablona teksta stilus</a:t>
            </a:r>
          </a:p>
        </p:txBody>
      </p:sp>
      <p:sp>
        <p:nvSpPr>
          <p:cNvPr id="4" name="Datuma vietturis 3"/>
          <p:cNvSpPr>
            <a:spLocks noGrp="1"/>
          </p:cNvSpPr>
          <p:nvPr>
            <p:ph type="dt" sz="half" idx="10"/>
          </p:nvPr>
        </p:nvSpPr>
        <p:spPr/>
        <p:txBody>
          <a:bodyPr/>
          <a:lstStyle>
            <a:lvl1pPr>
              <a:defRPr/>
            </a:lvl1pPr>
          </a:lstStyle>
          <a:p>
            <a:pPr>
              <a:defRPr/>
            </a:pPr>
            <a:fld id="{1479EDBA-36ED-47FD-9767-1182687CCB9B}" type="datetimeFigureOut">
              <a:rPr lang="lv-LV"/>
              <a:pPr>
                <a:defRPr/>
              </a:pPr>
              <a:t>26.03.2018</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E82072C1-383A-4787-86BA-BCB9248E4E7B}"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3"/>
          <p:cNvSpPr>
            <a:spLocks noGrp="1"/>
          </p:cNvSpPr>
          <p:nvPr>
            <p:ph type="dt" sz="half" idx="10"/>
          </p:nvPr>
        </p:nvSpPr>
        <p:spPr/>
        <p:txBody>
          <a:bodyPr/>
          <a:lstStyle>
            <a:lvl1pPr>
              <a:defRPr/>
            </a:lvl1pPr>
          </a:lstStyle>
          <a:p>
            <a:pPr>
              <a:defRPr/>
            </a:pPr>
            <a:fld id="{FF105E20-2F0B-4E4B-84D9-CB41753AB315}" type="datetimeFigureOut">
              <a:rPr lang="lv-LV"/>
              <a:pPr>
                <a:defRPr/>
              </a:pPr>
              <a:t>26.03.2018</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E4A6D442-F651-4F43-96AC-5389CF1906B9}"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a:t>Rediģēt šablona virsraksta stilu</a:t>
            </a:r>
          </a:p>
        </p:txBody>
      </p:sp>
      <p:sp>
        <p:nvSpPr>
          <p:cNvPr id="3" name="Teksta vietturis 2"/>
          <p:cNvSpPr>
            <a:spLocks noGrp="1"/>
          </p:cNvSpPr>
          <p:nvPr>
            <p:ph type="body" idx="1"/>
          </p:nvPr>
        </p:nvSpPr>
        <p:spPr>
          <a:xfrm>
            <a:off x="609600"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lv-LV"/>
              <a:t>Noklikšķiniet, lai rediģētu šablona teksta stilus</a:t>
            </a:r>
          </a:p>
        </p:txBody>
      </p:sp>
      <p:sp>
        <p:nvSpPr>
          <p:cNvPr id="4" name="Satura vietturis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lv-LV"/>
              <a:t>Noklikšķiniet, lai rediģētu šablona teksta stilus</a:t>
            </a:r>
          </a:p>
        </p:txBody>
      </p:sp>
      <p:sp>
        <p:nvSpPr>
          <p:cNvPr id="6" name="Satura vietturis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3"/>
          <p:cNvSpPr>
            <a:spLocks noGrp="1"/>
          </p:cNvSpPr>
          <p:nvPr>
            <p:ph type="dt" sz="half" idx="10"/>
          </p:nvPr>
        </p:nvSpPr>
        <p:spPr/>
        <p:txBody>
          <a:bodyPr/>
          <a:lstStyle>
            <a:lvl1pPr>
              <a:defRPr/>
            </a:lvl1pPr>
          </a:lstStyle>
          <a:p>
            <a:pPr>
              <a:defRPr/>
            </a:pPr>
            <a:fld id="{F2613EEA-A3D3-45E2-8F90-4B6DA3C09221}" type="datetimeFigureOut">
              <a:rPr lang="lv-LV"/>
              <a:pPr>
                <a:defRPr/>
              </a:pPr>
              <a:t>26.03.2018</a:t>
            </a:fld>
            <a:endParaRPr lang="lv-LV"/>
          </a:p>
        </p:txBody>
      </p:sp>
      <p:sp>
        <p:nvSpPr>
          <p:cNvPr id="8" name="Kājenes vietturis 4"/>
          <p:cNvSpPr>
            <a:spLocks noGrp="1"/>
          </p:cNvSpPr>
          <p:nvPr>
            <p:ph type="ftr" sz="quarter" idx="11"/>
          </p:nvPr>
        </p:nvSpPr>
        <p:spPr/>
        <p:txBody>
          <a:bodyPr/>
          <a:lstStyle>
            <a:lvl1pPr>
              <a:defRPr/>
            </a:lvl1pPr>
          </a:lstStyle>
          <a:p>
            <a:pPr>
              <a:defRPr/>
            </a:pPr>
            <a:endParaRPr lang="lv-LV"/>
          </a:p>
        </p:txBody>
      </p:sp>
      <p:sp>
        <p:nvSpPr>
          <p:cNvPr id="9" name="Slaida numura vietturis 5"/>
          <p:cNvSpPr>
            <a:spLocks noGrp="1"/>
          </p:cNvSpPr>
          <p:nvPr>
            <p:ph type="sldNum" sz="quarter" idx="12"/>
          </p:nvPr>
        </p:nvSpPr>
        <p:spPr/>
        <p:txBody>
          <a:bodyPr/>
          <a:lstStyle>
            <a:lvl1pPr>
              <a:defRPr/>
            </a:lvl1pPr>
          </a:lstStyle>
          <a:p>
            <a:pPr>
              <a:defRPr/>
            </a:pPr>
            <a:fld id="{11727BA5-C5BB-45DE-9BF9-6A7531D37110}"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3"/>
          <p:cNvSpPr>
            <a:spLocks noGrp="1"/>
          </p:cNvSpPr>
          <p:nvPr>
            <p:ph type="dt" sz="half" idx="10"/>
          </p:nvPr>
        </p:nvSpPr>
        <p:spPr/>
        <p:txBody>
          <a:bodyPr/>
          <a:lstStyle>
            <a:lvl1pPr>
              <a:defRPr/>
            </a:lvl1pPr>
          </a:lstStyle>
          <a:p>
            <a:pPr>
              <a:defRPr/>
            </a:pPr>
            <a:fld id="{A4E86F10-D9A5-4DE6-9D24-0DFA470F285E}" type="datetimeFigureOut">
              <a:rPr lang="lv-LV"/>
              <a:pPr>
                <a:defRPr/>
              </a:pPr>
              <a:t>26.03.2018</a:t>
            </a:fld>
            <a:endParaRPr lang="lv-LV"/>
          </a:p>
        </p:txBody>
      </p:sp>
      <p:sp>
        <p:nvSpPr>
          <p:cNvPr id="4" name="Kājenes vietturis 4"/>
          <p:cNvSpPr>
            <a:spLocks noGrp="1"/>
          </p:cNvSpPr>
          <p:nvPr>
            <p:ph type="ftr" sz="quarter" idx="11"/>
          </p:nvPr>
        </p:nvSpPr>
        <p:spPr/>
        <p:txBody>
          <a:bodyPr/>
          <a:lstStyle>
            <a:lvl1pPr>
              <a:defRPr/>
            </a:lvl1pPr>
          </a:lstStyle>
          <a:p>
            <a:pPr>
              <a:defRPr/>
            </a:pPr>
            <a:endParaRPr lang="lv-LV"/>
          </a:p>
        </p:txBody>
      </p:sp>
      <p:sp>
        <p:nvSpPr>
          <p:cNvPr id="5" name="Slaida numura vietturis 5"/>
          <p:cNvSpPr>
            <a:spLocks noGrp="1"/>
          </p:cNvSpPr>
          <p:nvPr>
            <p:ph type="sldNum" sz="quarter" idx="12"/>
          </p:nvPr>
        </p:nvSpPr>
        <p:spPr/>
        <p:txBody>
          <a:bodyPr/>
          <a:lstStyle>
            <a:lvl1pPr>
              <a:defRPr/>
            </a:lvl1pPr>
          </a:lstStyle>
          <a:p>
            <a:pPr>
              <a:defRPr/>
            </a:pPr>
            <a:fld id="{109218DC-5174-44B7-A46A-332EE875E45A}"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E1AD6567-DC7B-4691-841F-F4F64F2FC5BB}" type="datetimeFigureOut">
              <a:rPr lang="lv-LV"/>
              <a:pPr>
                <a:defRPr/>
              </a:pPr>
              <a:t>26.03.2018</a:t>
            </a:fld>
            <a:endParaRPr lang="lv-LV"/>
          </a:p>
        </p:txBody>
      </p:sp>
      <p:sp>
        <p:nvSpPr>
          <p:cNvPr id="3" name="Kājenes vietturis 4"/>
          <p:cNvSpPr>
            <a:spLocks noGrp="1"/>
          </p:cNvSpPr>
          <p:nvPr>
            <p:ph type="ftr" sz="quarter" idx="11"/>
          </p:nvPr>
        </p:nvSpPr>
        <p:spPr/>
        <p:txBody>
          <a:bodyPr/>
          <a:lstStyle>
            <a:lvl1pPr>
              <a:defRPr/>
            </a:lvl1pPr>
          </a:lstStyle>
          <a:p>
            <a:pPr>
              <a:defRPr/>
            </a:pPr>
            <a:endParaRPr lang="lv-LV"/>
          </a:p>
        </p:txBody>
      </p:sp>
      <p:sp>
        <p:nvSpPr>
          <p:cNvPr id="4" name="Slaida numura vietturis 5"/>
          <p:cNvSpPr>
            <a:spLocks noGrp="1"/>
          </p:cNvSpPr>
          <p:nvPr>
            <p:ph type="sldNum" sz="quarter" idx="12"/>
          </p:nvPr>
        </p:nvSpPr>
        <p:spPr/>
        <p:txBody>
          <a:bodyPr/>
          <a:lstStyle>
            <a:lvl1pPr>
              <a:defRPr/>
            </a:lvl1pPr>
          </a:lstStyle>
          <a:p>
            <a:pPr>
              <a:defRPr/>
            </a:pPr>
            <a:fld id="{112CE614-2F21-47A8-8E7E-AE061936FA95}"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09602" y="273050"/>
            <a:ext cx="4011084" cy="1162050"/>
          </a:xfrm>
        </p:spPr>
        <p:txBody>
          <a:bodyPr anchor="b"/>
          <a:lstStyle>
            <a:lvl1pPr algn="l">
              <a:defRPr sz="2000" b="1"/>
            </a:lvl1pPr>
          </a:lstStyle>
          <a:p>
            <a:r>
              <a:rPr lang="lv-LV"/>
              <a:t>Rediģēt šablona virsraksta stilu</a:t>
            </a:r>
          </a:p>
        </p:txBody>
      </p:sp>
      <p:sp>
        <p:nvSpPr>
          <p:cNvPr id="3" name="Satura vietturis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609602" y="1435102"/>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lv-LV"/>
              <a:t>Noklikšķiniet, lai rediģētu šablona teksta stilus</a:t>
            </a:r>
          </a:p>
        </p:txBody>
      </p:sp>
      <p:sp>
        <p:nvSpPr>
          <p:cNvPr id="5" name="Datuma vietturis 3"/>
          <p:cNvSpPr>
            <a:spLocks noGrp="1"/>
          </p:cNvSpPr>
          <p:nvPr>
            <p:ph type="dt" sz="half" idx="10"/>
          </p:nvPr>
        </p:nvSpPr>
        <p:spPr/>
        <p:txBody>
          <a:bodyPr/>
          <a:lstStyle>
            <a:lvl1pPr>
              <a:defRPr/>
            </a:lvl1pPr>
          </a:lstStyle>
          <a:p>
            <a:pPr>
              <a:defRPr/>
            </a:pPr>
            <a:fld id="{85EAB0E2-8EA8-44EB-95B5-D516FA282E80}" type="datetimeFigureOut">
              <a:rPr lang="lv-LV"/>
              <a:pPr>
                <a:defRPr/>
              </a:pPr>
              <a:t>26.03.2018</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3D0B9217-305C-4FDE-94D9-6FF6A354F707}"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2389717" y="4800600"/>
            <a:ext cx="7315200" cy="566738"/>
          </a:xfrm>
        </p:spPr>
        <p:txBody>
          <a:bodyPr anchor="b"/>
          <a:lstStyle>
            <a:lvl1pPr algn="l">
              <a:defRPr sz="2000" b="1"/>
            </a:lvl1pPr>
          </a:lstStyle>
          <a:p>
            <a:r>
              <a:rPr lang="lv-LV"/>
              <a:t>Rediģēt šablona virsraksta stilu</a:t>
            </a:r>
          </a:p>
        </p:txBody>
      </p:sp>
      <p:sp>
        <p:nvSpPr>
          <p:cNvPr id="3" name="Attēla vietturis 2"/>
          <p:cNvSpPr>
            <a:spLocks noGrp="1"/>
          </p:cNvSpPr>
          <p:nvPr>
            <p:ph type="pic" idx="1"/>
          </p:nvPr>
        </p:nvSpPr>
        <p:spPr>
          <a:xfrm>
            <a:off x="2389717" y="612775"/>
            <a:ext cx="73152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lv-LV" noProof="0"/>
          </a:p>
        </p:txBody>
      </p:sp>
      <p:sp>
        <p:nvSpPr>
          <p:cNvPr id="4" name="Teksta vietturis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lv-LV"/>
              <a:t>Noklikšķiniet, lai rediģētu šablona teksta stilus</a:t>
            </a:r>
          </a:p>
        </p:txBody>
      </p:sp>
      <p:sp>
        <p:nvSpPr>
          <p:cNvPr id="5" name="Datuma vietturis 3"/>
          <p:cNvSpPr>
            <a:spLocks noGrp="1"/>
          </p:cNvSpPr>
          <p:nvPr>
            <p:ph type="dt" sz="half" idx="10"/>
          </p:nvPr>
        </p:nvSpPr>
        <p:spPr/>
        <p:txBody>
          <a:bodyPr/>
          <a:lstStyle>
            <a:lvl1pPr>
              <a:defRPr/>
            </a:lvl1pPr>
          </a:lstStyle>
          <a:p>
            <a:pPr>
              <a:defRPr/>
            </a:pPr>
            <a:fld id="{35EE1687-D2D9-4FF3-B6FB-BC07302CC153}" type="datetimeFigureOut">
              <a:rPr lang="lv-LV"/>
              <a:pPr>
                <a:defRPr/>
              </a:pPr>
              <a:t>26.03.2018</a:t>
            </a:fld>
            <a:endParaRPr lang="lv-LV"/>
          </a:p>
        </p:txBody>
      </p:sp>
      <p:sp>
        <p:nvSpPr>
          <p:cNvPr id="6" name="Kājenes vietturis 4"/>
          <p:cNvSpPr>
            <a:spLocks noGrp="1"/>
          </p:cNvSpPr>
          <p:nvPr>
            <p:ph type="ftr" sz="quarter" idx="11"/>
          </p:nvPr>
        </p:nvSpPr>
        <p:spPr/>
        <p:txBody>
          <a:bodyPr/>
          <a:lstStyle>
            <a:lvl1pPr>
              <a:defRPr/>
            </a:lvl1pPr>
          </a:lstStyle>
          <a:p>
            <a:pPr>
              <a:defRPr/>
            </a:pPr>
            <a:endParaRPr lang="lv-LV"/>
          </a:p>
        </p:txBody>
      </p:sp>
      <p:sp>
        <p:nvSpPr>
          <p:cNvPr id="7" name="Slaida numura vietturis 5"/>
          <p:cNvSpPr>
            <a:spLocks noGrp="1"/>
          </p:cNvSpPr>
          <p:nvPr>
            <p:ph type="sldNum" sz="quarter" idx="12"/>
          </p:nvPr>
        </p:nvSpPr>
        <p:spPr/>
        <p:txBody>
          <a:bodyPr/>
          <a:lstStyle>
            <a:lvl1pPr>
              <a:defRPr/>
            </a:lvl1pPr>
          </a:lstStyle>
          <a:p>
            <a:pPr>
              <a:defRPr/>
            </a:pPr>
            <a:fld id="{57043C8C-2573-47DD-9446-525BA1631CD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Virsraksta vietturis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lv-LV"/>
              <a:t>Rediģēt šablona virsraksta stilu</a:t>
            </a:r>
          </a:p>
        </p:txBody>
      </p:sp>
      <p:sp>
        <p:nvSpPr>
          <p:cNvPr id="1027" name="Teksta vietturis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609600" y="6356352"/>
            <a:ext cx="2844800" cy="365125"/>
          </a:xfrm>
          <a:prstGeom prst="rect">
            <a:avLst/>
          </a:prstGeom>
        </p:spPr>
        <p:txBody>
          <a:bodyPr vert="horz" lIns="91435" tIns="45718" rIns="91435" bIns="45718"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0ABD2AF-65C3-42DA-9575-A40A50AF7B38}" type="datetimeFigureOut">
              <a:rPr lang="lv-LV"/>
              <a:pPr>
                <a:defRPr/>
              </a:pPr>
              <a:t>26.03.2018</a:t>
            </a:fld>
            <a:endParaRPr lang="lv-LV"/>
          </a:p>
        </p:txBody>
      </p:sp>
      <p:sp>
        <p:nvSpPr>
          <p:cNvPr id="5" name="Kājenes vietturis 4"/>
          <p:cNvSpPr>
            <a:spLocks noGrp="1"/>
          </p:cNvSpPr>
          <p:nvPr>
            <p:ph type="ftr" sz="quarter" idx="3"/>
          </p:nvPr>
        </p:nvSpPr>
        <p:spPr>
          <a:xfrm>
            <a:off x="4165601" y="6356352"/>
            <a:ext cx="3860800" cy="365125"/>
          </a:xfrm>
          <a:prstGeom prst="rect">
            <a:avLst/>
          </a:prstGeom>
        </p:spPr>
        <p:txBody>
          <a:bodyPr vert="horz" lIns="91435" tIns="45718" rIns="91435" bIns="45718"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v-LV"/>
          </a:p>
        </p:txBody>
      </p:sp>
      <p:sp>
        <p:nvSpPr>
          <p:cNvPr id="6" name="Slaida numura vietturis 5"/>
          <p:cNvSpPr>
            <a:spLocks noGrp="1"/>
          </p:cNvSpPr>
          <p:nvPr>
            <p:ph type="sldNum" sz="quarter" idx="4"/>
          </p:nvPr>
        </p:nvSpPr>
        <p:spPr>
          <a:xfrm>
            <a:off x="8737600" y="6356352"/>
            <a:ext cx="2844800" cy="365125"/>
          </a:xfrm>
          <a:prstGeom prst="rect">
            <a:avLst/>
          </a:prstGeom>
        </p:spPr>
        <p:txBody>
          <a:bodyPr vert="horz" lIns="91435" tIns="45718" rIns="91435" bIns="45718"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CB0755C-8842-43FA-8155-948543846B9A}"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882" indent="-342882"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12" indent="-285736"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942" indent="-228588"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118" indent="-228588"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295" indent="-228588"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rdpad.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rdpad.lv/" TargetMode="External"/><Relationship Id="rId4" Type="http://schemas.openxmlformats.org/officeDocument/2006/relationships/hyperlink" Target="http://www.geolatvija.l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riga.lv/" TargetMode="External"/><Relationship Id="rId5" Type="http://schemas.openxmlformats.org/officeDocument/2006/relationships/hyperlink" Target="http://www.rdpad.lv/"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geolatvija.l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rdpad.l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76166" y="510989"/>
            <a:ext cx="2504770" cy="2213518"/>
          </a:xfrm>
          <a:prstGeom prst="rect">
            <a:avLst/>
          </a:prstGeom>
          <a:noFill/>
          <a:ln w="9525">
            <a:noFill/>
            <a:miter lim="800000"/>
            <a:headEnd/>
            <a:tailEnd/>
          </a:ln>
        </p:spPr>
      </p:pic>
      <p:sp>
        <p:nvSpPr>
          <p:cNvPr id="7" name="TextBox 8"/>
          <p:cNvSpPr txBox="1">
            <a:spLocks noChangeArrowheads="1"/>
          </p:cNvSpPr>
          <p:nvPr/>
        </p:nvSpPr>
        <p:spPr bwMode="auto">
          <a:xfrm>
            <a:off x="4798947" y="632469"/>
            <a:ext cx="8315839" cy="1938988"/>
          </a:xfrm>
          <a:prstGeom prst="rect">
            <a:avLst/>
          </a:prstGeom>
          <a:noFill/>
          <a:ln w="9525">
            <a:noFill/>
            <a:miter lim="800000"/>
            <a:headEnd/>
            <a:tailEnd/>
          </a:ln>
        </p:spPr>
        <p:txBody>
          <a:bodyPr wrap="square" lIns="91435" tIns="45718" rIns="91435" bIns="45718">
            <a:spAutoFit/>
          </a:bodyPr>
          <a:lstStyle/>
          <a:p>
            <a:r>
              <a:rPr lang="lv-LV" sz="4000" b="1" spc="170" dirty="0">
                <a:solidFill>
                  <a:srgbClr val="C00000"/>
                </a:solidFill>
                <a:latin typeface="+mn-lt"/>
                <a:cs typeface="Times New Roman" pitchFamily="18" charset="0"/>
              </a:rPr>
              <a:t>RĪGAS</a:t>
            </a:r>
          </a:p>
          <a:p>
            <a:r>
              <a:rPr lang="lv-LV" sz="4000" b="1" spc="-40" dirty="0">
                <a:solidFill>
                  <a:srgbClr val="C00000"/>
                </a:solidFill>
                <a:latin typeface="+mn-lt"/>
                <a:cs typeface="Times New Roman" pitchFamily="18" charset="0"/>
              </a:rPr>
              <a:t>TERITORIJAS PLĀNOJUMS </a:t>
            </a:r>
          </a:p>
          <a:p>
            <a:r>
              <a:rPr lang="lv-LV" sz="4000" b="1" spc="-40" dirty="0">
                <a:solidFill>
                  <a:srgbClr val="C00000"/>
                </a:solidFill>
                <a:latin typeface="+mn-lt"/>
                <a:cs typeface="Times New Roman" pitchFamily="18" charset="0"/>
              </a:rPr>
              <a:t>līdz 2030. gadam</a:t>
            </a:r>
          </a:p>
        </p:txBody>
      </p:sp>
      <p:grpSp>
        <p:nvGrpSpPr>
          <p:cNvPr id="5" name="Grupa 169"/>
          <p:cNvGrpSpPr/>
          <p:nvPr/>
        </p:nvGrpSpPr>
        <p:grpSpPr>
          <a:xfrm>
            <a:off x="1932519" y="5421262"/>
            <a:ext cx="8488487" cy="1394814"/>
            <a:chOff x="1258784" y="5463186"/>
            <a:chExt cx="7885216" cy="1394814"/>
          </a:xfrm>
        </p:grpSpPr>
        <p:cxnSp>
          <p:nvCxnSpPr>
            <p:cNvPr id="6" name="Taisns savienotājs 5"/>
            <p:cNvCxnSpPr/>
            <p:nvPr/>
          </p:nvCxnSpPr>
          <p:spPr>
            <a:xfrm>
              <a:off x="4528042"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Taisns savienotājs 7"/>
            <p:cNvCxnSpPr/>
            <p:nvPr/>
          </p:nvCxnSpPr>
          <p:spPr>
            <a:xfrm>
              <a:off x="4785148"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Taisns savienotājs 8"/>
            <p:cNvCxnSpPr/>
            <p:nvPr/>
          </p:nvCxnSpPr>
          <p:spPr>
            <a:xfrm>
              <a:off x="4319146"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Taisns savienotājs 9"/>
            <p:cNvCxnSpPr/>
            <p:nvPr/>
          </p:nvCxnSpPr>
          <p:spPr>
            <a:xfrm>
              <a:off x="4134352"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Taisns savienotājs 10"/>
            <p:cNvCxnSpPr/>
            <p:nvPr/>
          </p:nvCxnSpPr>
          <p:spPr>
            <a:xfrm>
              <a:off x="4640527"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p:cNvCxnSpPr/>
            <p:nvPr/>
          </p:nvCxnSpPr>
          <p:spPr>
            <a:xfrm>
              <a:off x="5018149" y="6448044"/>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Mākonis 12"/>
            <p:cNvSpPr/>
            <p:nvPr/>
          </p:nvSpPr>
          <p:spPr>
            <a:xfrm>
              <a:off x="4479838" y="6142731"/>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p:cNvSpPr/>
            <p:nvPr/>
          </p:nvSpPr>
          <p:spPr>
            <a:xfrm>
              <a:off x="2978295" y="5739018"/>
              <a:ext cx="766055" cy="9721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14"/>
            <p:cNvSpPr/>
            <p:nvPr/>
          </p:nvSpPr>
          <p:spPr>
            <a:xfrm>
              <a:off x="1468583" y="5463186"/>
              <a:ext cx="454066" cy="12479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aisnstūris 15"/>
            <p:cNvSpPr/>
            <p:nvPr/>
          </p:nvSpPr>
          <p:spPr>
            <a:xfrm>
              <a:off x="1970967" y="5876932"/>
              <a:ext cx="454066" cy="8342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Vienādsānu trīsstūris 16"/>
            <p:cNvSpPr/>
            <p:nvPr/>
          </p:nvSpPr>
          <p:spPr>
            <a:xfrm>
              <a:off x="1965847" y="5615821"/>
              <a:ext cx="461425" cy="26399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p:cNvSpPr/>
            <p:nvPr/>
          </p:nvSpPr>
          <p:spPr>
            <a:xfrm>
              <a:off x="1822491" y="6119806"/>
              <a:ext cx="474865" cy="5913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aisnstūris 18"/>
            <p:cNvSpPr/>
            <p:nvPr/>
          </p:nvSpPr>
          <p:spPr>
            <a:xfrm>
              <a:off x="2575108" y="6021249"/>
              <a:ext cx="555502" cy="6898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p:cNvSpPr/>
            <p:nvPr/>
          </p:nvSpPr>
          <p:spPr>
            <a:xfrm>
              <a:off x="5899624" y="6098717"/>
              <a:ext cx="454066" cy="6124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Vienādsānu trīsstūris 20"/>
            <p:cNvSpPr/>
            <p:nvPr/>
          </p:nvSpPr>
          <p:spPr>
            <a:xfrm>
              <a:off x="5894504" y="5842689"/>
              <a:ext cx="461425" cy="26399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Brīvforma 21"/>
            <p:cNvSpPr/>
            <p:nvPr/>
          </p:nvSpPr>
          <p:spPr>
            <a:xfrm>
              <a:off x="5415158" y="6187003"/>
              <a:ext cx="712297" cy="524144"/>
            </a:xfrm>
            <a:custGeom>
              <a:avLst/>
              <a:gdLst>
                <a:gd name="connsiteX0" fmla="*/ 0 w 881149"/>
                <a:gd name="connsiteY0" fmla="*/ 648393 h 648393"/>
                <a:gd name="connsiteX1" fmla="*/ 881149 w 881149"/>
                <a:gd name="connsiteY1" fmla="*/ 648393 h 648393"/>
                <a:gd name="connsiteX2" fmla="*/ 881149 w 881149"/>
                <a:gd name="connsiteY2" fmla="*/ 271549 h 648393"/>
                <a:gd name="connsiteX3" fmla="*/ 332509 w 881149"/>
                <a:gd name="connsiteY3" fmla="*/ 0 h 648393"/>
                <a:gd name="connsiteX4" fmla="*/ 0 w 881149"/>
                <a:gd name="connsiteY4" fmla="*/ 171797 h 648393"/>
                <a:gd name="connsiteX5" fmla="*/ 0 w 881149"/>
                <a:gd name="connsiteY5" fmla="*/ 648393 h 64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149" h="648393">
                  <a:moveTo>
                    <a:pt x="0" y="648393"/>
                  </a:moveTo>
                  <a:lnTo>
                    <a:pt x="881149" y="648393"/>
                  </a:lnTo>
                  <a:lnTo>
                    <a:pt x="881149" y="271549"/>
                  </a:lnTo>
                  <a:lnTo>
                    <a:pt x="332509" y="0"/>
                  </a:lnTo>
                  <a:lnTo>
                    <a:pt x="0" y="171797"/>
                  </a:lnTo>
                  <a:lnTo>
                    <a:pt x="0" y="64839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Brīvforma 22"/>
            <p:cNvSpPr/>
            <p:nvPr/>
          </p:nvSpPr>
          <p:spPr>
            <a:xfrm>
              <a:off x="7964437" y="6032665"/>
              <a:ext cx="514543" cy="678482"/>
            </a:xfrm>
            <a:custGeom>
              <a:avLst/>
              <a:gdLst>
                <a:gd name="connsiteX0" fmla="*/ 0 w 881149"/>
                <a:gd name="connsiteY0" fmla="*/ 648393 h 648393"/>
                <a:gd name="connsiteX1" fmla="*/ 881149 w 881149"/>
                <a:gd name="connsiteY1" fmla="*/ 648393 h 648393"/>
                <a:gd name="connsiteX2" fmla="*/ 881149 w 881149"/>
                <a:gd name="connsiteY2" fmla="*/ 271549 h 648393"/>
                <a:gd name="connsiteX3" fmla="*/ 332509 w 881149"/>
                <a:gd name="connsiteY3" fmla="*/ 0 h 648393"/>
                <a:gd name="connsiteX4" fmla="*/ 0 w 881149"/>
                <a:gd name="connsiteY4" fmla="*/ 171797 h 648393"/>
                <a:gd name="connsiteX5" fmla="*/ 0 w 881149"/>
                <a:gd name="connsiteY5" fmla="*/ 648393 h 64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149" h="648393">
                  <a:moveTo>
                    <a:pt x="0" y="648393"/>
                  </a:moveTo>
                  <a:lnTo>
                    <a:pt x="881149" y="648393"/>
                  </a:lnTo>
                  <a:lnTo>
                    <a:pt x="881149" y="271549"/>
                  </a:lnTo>
                  <a:lnTo>
                    <a:pt x="332509" y="0"/>
                  </a:lnTo>
                  <a:lnTo>
                    <a:pt x="0" y="171797"/>
                  </a:lnTo>
                  <a:lnTo>
                    <a:pt x="0" y="64839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Mākonis 23"/>
            <p:cNvSpPr/>
            <p:nvPr/>
          </p:nvSpPr>
          <p:spPr>
            <a:xfrm rot="4410469">
              <a:off x="4399492" y="6231512"/>
              <a:ext cx="312946" cy="312945"/>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Mākonis 24"/>
            <p:cNvSpPr/>
            <p:nvPr/>
          </p:nvSpPr>
          <p:spPr>
            <a:xfrm rot="21371874">
              <a:off x="3925456" y="6174868"/>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Mākonis 25"/>
            <p:cNvSpPr/>
            <p:nvPr/>
          </p:nvSpPr>
          <p:spPr>
            <a:xfrm>
              <a:off x="4624459" y="6287351"/>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Mākonis 26"/>
            <p:cNvSpPr/>
            <p:nvPr/>
          </p:nvSpPr>
          <p:spPr>
            <a:xfrm rot="19648734" flipH="1">
              <a:off x="4865495" y="6271282"/>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Mākonis 27"/>
            <p:cNvSpPr/>
            <p:nvPr/>
          </p:nvSpPr>
          <p:spPr>
            <a:xfrm rot="10800000">
              <a:off x="4105427" y="6231109"/>
              <a:ext cx="388069" cy="337451"/>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aisnstūris 28"/>
            <p:cNvSpPr/>
            <p:nvPr/>
          </p:nvSpPr>
          <p:spPr>
            <a:xfrm>
              <a:off x="1258784" y="6685808"/>
              <a:ext cx="7885216" cy="1721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30" name="Taisnstūris 29"/>
            <p:cNvSpPr/>
            <p:nvPr/>
          </p:nvSpPr>
          <p:spPr>
            <a:xfrm>
              <a:off x="8205840" y="6375680"/>
              <a:ext cx="676901" cy="3103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Brīvforma 30"/>
            <p:cNvSpPr/>
            <p:nvPr/>
          </p:nvSpPr>
          <p:spPr>
            <a:xfrm flipH="1">
              <a:off x="6776913" y="6187003"/>
              <a:ext cx="497362" cy="524144"/>
            </a:xfrm>
            <a:custGeom>
              <a:avLst/>
              <a:gdLst>
                <a:gd name="connsiteX0" fmla="*/ 0 w 881149"/>
                <a:gd name="connsiteY0" fmla="*/ 648393 h 648393"/>
                <a:gd name="connsiteX1" fmla="*/ 881149 w 881149"/>
                <a:gd name="connsiteY1" fmla="*/ 648393 h 648393"/>
                <a:gd name="connsiteX2" fmla="*/ 881149 w 881149"/>
                <a:gd name="connsiteY2" fmla="*/ 271549 h 648393"/>
                <a:gd name="connsiteX3" fmla="*/ 332509 w 881149"/>
                <a:gd name="connsiteY3" fmla="*/ 0 h 648393"/>
                <a:gd name="connsiteX4" fmla="*/ 0 w 881149"/>
                <a:gd name="connsiteY4" fmla="*/ 171797 h 648393"/>
                <a:gd name="connsiteX5" fmla="*/ 0 w 881149"/>
                <a:gd name="connsiteY5" fmla="*/ 648393 h 64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149" h="648393">
                  <a:moveTo>
                    <a:pt x="0" y="648393"/>
                  </a:moveTo>
                  <a:lnTo>
                    <a:pt x="881149" y="648393"/>
                  </a:lnTo>
                  <a:lnTo>
                    <a:pt x="881149" y="271549"/>
                  </a:lnTo>
                  <a:lnTo>
                    <a:pt x="332509" y="0"/>
                  </a:lnTo>
                  <a:lnTo>
                    <a:pt x="0" y="171797"/>
                  </a:lnTo>
                  <a:lnTo>
                    <a:pt x="0" y="64839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32" name="Grupa 64"/>
            <p:cNvGrpSpPr/>
            <p:nvPr/>
          </p:nvGrpSpPr>
          <p:grpSpPr>
            <a:xfrm>
              <a:off x="7466191" y="6460177"/>
              <a:ext cx="192366" cy="228904"/>
              <a:chOff x="7466190" y="6271283"/>
              <a:chExt cx="351109" cy="417798"/>
            </a:xfrm>
          </p:grpSpPr>
          <p:cxnSp>
            <p:nvCxnSpPr>
              <p:cNvPr id="111" name="Taisns savienotājs 110"/>
              <p:cNvCxnSpPr/>
              <p:nvPr/>
            </p:nvCxnSpPr>
            <p:spPr>
              <a:xfrm>
                <a:off x="7618844" y="6448045"/>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Mākonis 111"/>
              <p:cNvSpPr/>
              <p:nvPr/>
            </p:nvSpPr>
            <p:spPr>
              <a:xfrm rot="19648734" flipH="1">
                <a:off x="7466190" y="6271283"/>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3" name="Grupa 65"/>
            <p:cNvGrpSpPr/>
            <p:nvPr/>
          </p:nvGrpSpPr>
          <p:grpSpPr>
            <a:xfrm flipH="1">
              <a:off x="7549321" y="6365174"/>
              <a:ext cx="272204" cy="323907"/>
              <a:chOff x="7466190" y="6271283"/>
              <a:chExt cx="351109" cy="417798"/>
            </a:xfrm>
          </p:grpSpPr>
          <p:cxnSp>
            <p:nvCxnSpPr>
              <p:cNvPr id="109" name="Taisns savienotājs 108"/>
              <p:cNvCxnSpPr/>
              <p:nvPr/>
            </p:nvCxnSpPr>
            <p:spPr>
              <a:xfrm>
                <a:off x="7618844" y="6448045"/>
                <a:ext cx="0" cy="24103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Mākonis 109"/>
              <p:cNvSpPr/>
              <p:nvPr/>
            </p:nvSpPr>
            <p:spPr>
              <a:xfrm rot="19648734" flipH="1">
                <a:off x="7466190" y="6271283"/>
                <a:ext cx="351109" cy="305312"/>
              </a:xfrm>
              <a:prstGeom prst="cloud">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34" name="Taisnstūris 33"/>
            <p:cNvSpPr/>
            <p:nvPr/>
          </p:nvSpPr>
          <p:spPr>
            <a:xfrm>
              <a:off x="1543792" y="5617029"/>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Taisnstūris 34"/>
            <p:cNvSpPr/>
            <p:nvPr/>
          </p:nvSpPr>
          <p:spPr>
            <a:xfrm>
              <a:off x="1639251" y="5617029"/>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Taisnstūris 35"/>
            <p:cNvSpPr/>
            <p:nvPr/>
          </p:nvSpPr>
          <p:spPr>
            <a:xfrm>
              <a:off x="1795001" y="5617029"/>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Taisnstūris 36"/>
            <p:cNvSpPr/>
            <p:nvPr/>
          </p:nvSpPr>
          <p:spPr>
            <a:xfrm>
              <a:off x="1639251" y="5948625"/>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Taisnstūris 37"/>
            <p:cNvSpPr/>
            <p:nvPr/>
          </p:nvSpPr>
          <p:spPr>
            <a:xfrm>
              <a:off x="2161765" y="617973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Taisnstūris 38"/>
            <p:cNvSpPr/>
            <p:nvPr/>
          </p:nvSpPr>
          <p:spPr>
            <a:xfrm>
              <a:off x="1553840" y="5948625"/>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Taisnstūris 39"/>
            <p:cNvSpPr/>
            <p:nvPr/>
          </p:nvSpPr>
          <p:spPr>
            <a:xfrm>
              <a:off x="2076354" y="617973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Taisnstūris 40"/>
            <p:cNvSpPr/>
            <p:nvPr/>
          </p:nvSpPr>
          <p:spPr>
            <a:xfrm>
              <a:off x="1995967" y="617973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p:cNvSpPr/>
            <p:nvPr/>
          </p:nvSpPr>
          <p:spPr>
            <a:xfrm>
              <a:off x="1995967" y="628524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Taisnstūris 42"/>
            <p:cNvSpPr/>
            <p:nvPr/>
          </p:nvSpPr>
          <p:spPr>
            <a:xfrm>
              <a:off x="1915580" y="628524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Taisnstūris 43"/>
            <p:cNvSpPr/>
            <p:nvPr/>
          </p:nvSpPr>
          <p:spPr>
            <a:xfrm>
              <a:off x="1558864" y="628524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5" name="Taisnstūris 44"/>
            <p:cNvSpPr/>
            <p:nvPr/>
          </p:nvSpPr>
          <p:spPr>
            <a:xfrm>
              <a:off x="2629014"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6" name="Taisnstūris 45"/>
            <p:cNvSpPr/>
            <p:nvPr/>
          </p:nvSpPr>
          <p:spPr>
            <a:xfrm>
              <a:off x="2704376"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7" name="Taisnstūris 46"/>
            <p:cNvSpPr/>
            <p:nvPr/>
          </p:nvSpPr>
          <p:spPr>
            <a:xfrm>
              <a:off x="2781695"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8" name="Taisnstūris 47"/>
            <p:cNvSpPr/>
            <p:nvPr/>
          </p:nvSpPr>
          <p:spPr>
            <a:xfrm>
              <a:off x="2859148"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Taisnstūris 48"/>
            <p:cNvSpPr/>
            <p:nvPr/>
          </p:nvSpPr>
          <p:spPr>
            <a:xfrm>
              <a:off x="2934511"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0" name="Taisnstūris 49"/>
            <p:cNvSpPr/>
            <p:nvPr/>
          </p:nvSpPr>
          <p:spPr>
            <a:xfrm>
              <a:off x="3014897" y="609197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1" name="Taisnstūris 50"/>
            <p:cNvSpPr/>
            <p:nvPr/>
          </p:nvSpPr>
          <p:spPr>
            <a:xfrm>
              <a:off x="2629014" y="6174823"/>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aisnstūris 51"/>
            <p:cNvSpPr/>
            <p:nvPr/>
          </p:nvSpPr>
          <p:spPr>
            <a:xfrm>
              <a:off x="2704377" y="6174823"/>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3" name="Taisnstūris 52"/>
            <p:cNvSpPr/>
            <p:nvPr/>
          </p:nvSpPr>
          <p:spPr>
            <a:xfrm>
              <a:off x="2781695" y="6174823"/>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4" name="Taisnstūris 53"/>
            <p:cNvSpPr/>
            <p:nvPr/>
          </p:nvSpPr>
          <p:spPr>
            <a:xfrm>
              <a:off x="2859148" y="629142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5" name="Taisnstūris 54"/>
            <p:cNvSpPr/>
            <p:nvPr/>
          </p:nvSpPr>
          <p:spPr>
            <a:xfrm>
              <a:off x="2934511" y="629142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6" name="Taisnstūris 55"/>
            <p:cNvSpPr/>
            <p:nvPr/>
          </p:nvSpPr>
          <p:spPr>
            <a:xfrm>
              <a:off x="3014897" y="6291425"/>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7" name="Taisnstūris 56"/>
            <p:cNvSpPr/>
            <p:nvPr/>
          </p:nvSpPr>
          <p:spPr>
            <a:xfrm>
              <a:off x="2622877" y="6595202"/>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8" name="Taisnstūris 57"/>
            <p:cNvSpPr/>
            <p:nvPr/>
          </p:nvSpPr>
          <p:spPr>
            <a:xfrm>
              <a:off x="2701308" y="6595202"/>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9" name="Taisnstūris 58"/>
            <p:cNvSpPr/>
            <p:nvPr/>
          </p:nvSpPr>
          <p:spPr>
            <a:xfrm>
              <a:off x="2775558" y="6595202"/>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0" name="Taisnstūris 59"/>
            <p:cNvSpPr/>
            <p:nvPr/>
          </p:nvSpPr>
          <p:spPr>
            <a:xfrm>
              <a:off x="2848595" y="6595202"/>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1" name="Taisnstūris 60"/>
            <p:cNvSpPr/>
            <p:nvPr/>
          </p:nvSpPr>
          <p:spPr>
            <a:xfrm>
              <a:off x="2928981" y="6595202"/>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2" name="Taisnstūris 61"/>
            <p:cNvSpPr/>
            <p:nvPr/>
          </p:nvSpPr>
          <p:spPr>
            <a:xfrm>
              <a:off x="2622877" y="6503149"/>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3" name="Taisnstūris 62"/>
            <p:cNvSpPr/>
            <p:nvPr/>
          </p:nvSpPr>
          <p:spPr>
            <a:xfrm>
              <a:off x="2701308" y="6503149"/>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4" name="Ovāls 63"/>
            <p:cNvSpPr/>
            <p:nvPr/>
          </p:nvSpPr>
          <p:spPr>
            <a:xfrm>
              <a:off x="2157122" y="5756424"/>
              <a:ext cx="79780" cy="79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5" name="Taisnstūris 64"/>
            <p:cNvSpPr/>
            <p:nvPr/>
          </p:nvSpPr>
          <p:spPr>
            <a:xfrm>
              <a:off x="5415430" y="5905949"/>
              <a:ext cx="118333" cy="473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6" name="Taisnstūris 65"/>
            <p:cNvSpPr/>
            <p:nvPr/>
          </p:nvSpPr>
          <p:spPr>
            <a:xfrm>
              <a:off x="3590397"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7" name="Taisnstūris 66"/>
            <p:cNvSpPr/>
            <p:nvPr/>
          </p:nvSpPr>
          <p:spPr>
            <a:xfrm>
              <a:off x="3661806"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8" name="Taisnstūris 67"/>
            <p:cNvSpPr/>
            <p:nvPr/>
          </p:nvSpPr>
          <p:spPr>
            <a:xfrm>
              <a:off x="3304745"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9" name="Taisnstūris 68"/>
            <p:cNvSpPr/>
            <p:nvPr/>
          </p:nvSpPr>
          <p:spPr>
            <a:xfrm>
              <a:off x="3376158"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0" name="Taisnstūris 69"/>
            <p:cNvSpPr/>
            <p:nvPr/>
          </p:nvSpPr>
          <p:spPr>
            <a:xfrm>
              <a:off x="3161919"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1" name="Taisnstūris 70"/>
            <p:cNvSpPr/>
            <p:nvPr/>
          </p:nvSpPr>
          <p:spPr>
            <a:xfrm>
              <a:off x="3233332"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2" name="Taisnstūris 71"/>
            <p:cNvSpPr/>
            <p:nvPr/>
          </p:nvSpPr>
          <p:spPr>
            <a:xfrm>
              <a:off x="3019093"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3" name="Taisnstūris 72"/>
            <p:cNvSpPr/>
            <p:nvPr/>
          </p:nvSpPr>
          <p:spPr>
            <a:xfrm>
              <a:off x="3090506" y="581159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4" name="Taisnstūris 73"/>
            <p:cNvSpPr/>
            <p:nvPr/>
          </p:nvSpPr>
          <p:spPr>
            <a:xfrm>
              <a:off x="3447571" y="5902126"/>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5" name="Taisnstūris 74"/>
            <p:cNvSpPr/>
            <p:nvPr/>
          </p:nvSpPr>
          <p:spPr>
            <a:xfrm>
              <a:off x="3304745" y="5902126"/>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6" name="Taisnstūris 75"/>
            <p:cNvSpPr/>
            <p:nvPr/>
          </p:nvSpPr>
          <p:spPr>
            <a:xfrm>
              <a:off x="3376158" y="5902126"/>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7" name="Taisnstūris 76"/>
            <p:cNvSpPr/>
            <p:nvPr/>
          </p:nvSpPr>
          <p:spPr>
            <a:xfrm>
              <a:off x="3661806" y="5998697"/>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Taisnstūris 77"/>
            <p:cNvSpPr/>
            <p:nvPr/>
          </p:nvSpPr>
          <p:spPr>
            <a:xfrm>
              <a:off x="3447571" y="5998697"/>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9" name="Taisnstūris 78"/>
            <p:cNvSpPr/>
            <p:nvPr/>
          </p:nvSpPr>
          <p:spPr>
            <a:xfrm>
              <a:off x="3518984" y="5998697"/>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0" name="Taisnstūris 79"/>
            <p:cNvSpPr/>
            <p:nvPr/>
          </p:nvSpPr>
          <p:spPr>
            <a:xfrm>
              <a:off x="3376158" y="5998697"/>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1" name="Taisnstūris 80"/>
            <p:cNvSpPr/>
            <p:nvPr/>
          </p:nvSpPr>
          <p:spPr>
            <a:xfrm>
              <a:off x="3304745" y="6173730"/>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2" name="Taisnstūris 81"/>
            <p:cNvSpPr/>
            <p:nvPr/>
          </p:nvSpPr>
          <p:spPr>
            <a:xfrm>
              <a:off x="3233332" y="6173730"/>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3" name="Taisnstūris 82"/>
            <p:cNvSpPr/>
            <p:nvPr/>
          </p:nvSpPr>
          <p:spPr>
            <a:xfrm>
              <a:off x="3590397" y="627030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4" name="Taisnstūris 83"/>
            <p:cNvSpPr/>
            <p:nvPr/>
          </p:nvSpPr>
          <p:spPr>
            <a:xfrm>
              <a:off x="3661806" y="627030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5" name="Taisnstūris 84"/>
            <p:cNvSpPr/>
            <p:nvPr/>
          </p:nvSpPr>
          <p:spPr>
            <a:xfrm>
              <a:off x="3447571" y="627030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6" name="Taisnstūris 85"/>
            <p:cNvSpPr/>
            <p:nvPr/>
          </p:nvSpPr>
          <p:spPr>
            <a:xfrm>
              <a:off x="3518984" y="627030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7" name="Taisnstūris 86"/>
            <p:cNvSpPr/>
            <p:nvPr/>
          </p:nvSpPr>
          <p:spPr>
            <a:xfrm>
              <a:off x="3233332" y="6270301"/>
              <a:ext cx="36000"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8" name="Taisnstūris 87"/>
            <p:cNvSpPr/>
            <p:nvPr/>
          </p:nvSpPr>
          <p:spPr>
            <a:xfrm>
              <a:off x="5464603"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9" name="Taisnstūris 88"/>
            <p:cNvSpPr/>
            <p:nvPr/>
          </p:nvSpPr>
          <p:spPr>
            <a:xfrm>
              <a:off x="5547809"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0" name="Taisnstūris 89"/>
            <p:cNvSpPr/>
            <p:nvPr/>
          </p:nvSpPr>
          <p:spPr>
            <a:xfrm>
              <a:off x="5631015"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1" name="Taisnstūris 90"/>
            <p:cNvSpPr/>
            <p:nvPr/>
          </p:nvSpPr>
          <p:spPr>
            <a:xfrm>
              <a:off x="5714221"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2" name="Taisnstūris 91"/>
            <p:cNvSpPr/>
            <p:nvPr/>
          </p:nvSpPr>
          <p:spPr>
            <a:xfrm>
              <a:off x="5797427"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3" name="Taisnstūris 92"/>
            <p:cNvSpPr/>
            <p:nvPr/>
          </p:nvSpPr>
          <p:spPr>
            <a:xfrm>
              <a:off x="5880632" y="6374308"/>
              <a:ext cx="45719" cy="12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Taisnstūris 93"/>
            <p:cNvSpPr/>
            <p:nvPr/>
          </p:nvSpPr>
          <p:spPr>
            <a:xfrm>
              <a:off x="6256469" y="6466115"/>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5" name="Taisnstūris 94"/>
            <p:cNvSpPr/>
            <p:nvPr/>
          </p:nvSpPr>
          <p:spPr>
            <a:xfrm>
              <a:off x="6176082" y="6466115"/>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6" name="Taisnstūris 95"/>
            <p:cNvSpPr/>
            <p:nvPr/>
          </p:nvSpPr>
          <p:spPr>
            <a:xfrm>
              <a:off x="6824201" y="6586696"/>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7" name="Taisnstūris 96"/>
            <p:cNvSpPr/>
            <p:nvPr/>
          </p:nvSpPr>
          <p:spPr>
            <a:xfrm>
              <a:off x="7190966" y="641587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8" name="Taisnstūris 97"/>
            <p:cNvSpPr/>
            <p:nvPr/>
          </p:nvSpPr>
          <p:spPr>
            <a:xfrm>
              <a:off x="7110579" y="641587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9" name="Taisnstūris 98"/>
            <p:cNvSpPr/>
            <p:nvPr/>
          </p:nvSpPr>
          <p:spPr>
            <a:xfrm>
              <a:off x="8095318" y="6245052"/>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0" name="Taisnstūris 99"/>
            <p:cNvSpPr/>
            <p:nvPr/>
          </p:nvSpPr>
          <p:spPr>
            <a:xfrm>
              <a:off x="8014931" y="6245052"/>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1" name="Taisnstūris 100"/>
            <p:cNvSpPr/>
            <p:nvPr/>
          </p:nvSpPr>
          <p:spPr>
            <a:xfrm>
              <a:off x="8095318" y="638070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2" name="Taisnstūris 101"/>
            <p:cNvSpPr/>
            <p:nvPr/>
          </p:nvSpPr>
          <p:spPr>
            <a:xfrm>
              <a:off x="8014931" y="6380704"/>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3" name="Taisnstūris 102"/>
            <p:cNvSpPr/>
            <p:nvPr/>
          </p:nvSpPr>
          <p:spPr>
            <a:xfrm>
              <a:off x="8336478" y="643094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4" name="Taisnstūris 103"/>
            <p:cNvSpPr/>
            <p:nvPr/>
          </p:nvSpPr>
          <p:spPr>
            <a:xfrm>
              <a:off x="8256091" y="643094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5" name="Taisnstūris 104"/>
            <p:cNvSpPr/>
            <p:nvPr/>
          </p:nvSpPr>
          <p:spPr>
            <a:xfrm>
              <a:off x="8512324" y="643094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6" name="Taisnstūris 105"/>
            <p:cNvSpPr/>
            <p:nvPr/>
          </p:nvSpPr>
          <p:spPr>
            <a:xfrm>
              <a:off x="8431937" y="643094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7" name="Taisnstūris 106"/>
            <p:cNvSpPr/>
            <p:nvPr/>
          </p:nvSpPr>
          <p:spPr>
            <a:xfrm>
              <a:off x="8793678" y="655152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8" name="Taisnstūris 107"/>
            <p:cNvSpPr/>
            <p:nvPr/>
          </p:nvSpPr>
          <p:spPr>
            <a:xfrm>
              <a:off x="8713291" y="6551527"/>
              <a:ext cx="47502" cy="7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3" name="TextBox 2"/>
          <p:cNvSpPr txBox="1"/>
          <p:nvPr/>
        </p:nvSpPr>
        <p:spPr>
          <a:xfrm>
            <a:off x="1970228" y="3027850"/>
            <a:ext cx="9615629" cy="2831544"/>
          </a:xfrm>
          <a:prstGeom prst="rect">
            <a:avLst/>
          </a:prstGeom>
          <a:noFill/>
        </p:spPr>
        <p:txBody>
          <a:bodyPr wrap="square" rtlCol="0">
            <a:spAutoFit/>
          </a:bodyPr>
          <a:lstStyle/>
          <a:p>
            <a:r>
              <a:rPr lang="lv-LV" sz="4000" b="1" spc="-40" dirty="0">
                <a:solidFill>
                  <a:schemeClr val="bg1">
                    <a:lumMod val="50000"/>
                  </a:schemeClr>
                </a:solidFill>
                <a:latin typeface="+mn-lt"/>
                <a:cs typeface="Times New Roman" pitchFamily="18" charset="0"/>
              </a:rPr>
              <a:t>Sanāksme par publiskās apspriešanas laikā saņemtajiem priekšlikumiem un institūciju atzinumiem </a:t>
            </a:r>
          </a:p>
          <a:p>
            <a:pPr algn="r"/>
            <a:r>
              <a:rPr lang="lv-LV" sz="4000" b="1" spc="-40" dirty="0">
                <a:solidFill>
                  <a:schemeClr val="bg1">
                    <a:lumMod val="50000"/>
                  </a:schemeClr>
                </a:solidFill>
                <a:latin typeface="+mn-lt"/>
                <a:cs typeface="Times New Roman" pitchFamily="18" charset="0"/>
              </a:rPr>
              <a:t>26.03.2018. plkst. 16.00, Rātsnamā</a:t>
            </a:r>
          </a:p>
          <a:p>
            <a:endParaRPr 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3436" y="1708716"/>
            <a:ext cx="6507545" cy="4555093"/>
          </a:xfrm>
          <a:prstGeom prst="rect">
            <a:avLst/>
          </a:prstGeom>
          <a:noFill/>
        </p:spPr>
        <p:txBody>
          <a:bodyPr wrap="square" rtlCol="0">
            <a:spAutoFit/>
          </a:bodyPr>
          <a:lstStyle/>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Funkcionālais zonējums</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Apbūves augstums</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Sarkanās līnijas</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Transports</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Dabas teritorijas</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Applūstošās teritorijas, to izmantošana</a:t>
            </a:r>
          </a:p>
          <a:p>
            <a:pPr marL="342900" indent="-342900">
              <a:spcBef>
                <a:spcPts val="0"/>
              </a:spcBef>
              <a:spcAft>
                <a:spcPts val="600"/>
              </a:spcAft>
              <a:buFont typeface="Arial" panose="020B0604020202020204" pitchFamily="34" charset="0"/>
              <a:buChar char="•"/>
            </a:pPr>
            <a:r>
              <a:rPr lang="lv-LV" sz="2600" dirty="0">
                <a:solidFill>
                  <a:schemeClr val="tx1">
                    <a:lumMod val="65000"/>
                    <a:lumOff val="35000"/>
                  </a:schemeClr>
                </a:solidFill>
                <a:cs typeface="Times New Roman" pitchFamily="18" charset="0"/>
              </a:rPr>
              <a:t>Konkrētu teritoriju izmantošana – tostarp arī </a:t>
            </a:r>
            <a:r>
              <a:rPr lang="lv-LV" sz="2600" dirty="0" err="1">
                <a:solidFill>
                  <a:schemeClr val="tx1">
                    <a:lumMod val="65000"/>
                    <a:lumOff val="35000"/>
                  </a:schemeClr>
                </a:solidFill>
                <a:cs typeface="Times New Roman" pitchFamily="18" charset="0"/>
              </a:rPr>
              <a:t>daudzskaitlīgi</a:t>
            </a:r>
            <a:r>
              <a:rPr lang="lv-LV" sz="2600" dirty="0">
                <a:solidFill>
                  <a:schemeClr val="tx1">
                    <a:lumMod val="65000"/>
                    <a:lumOff val="35000"/>
                  </a:schemeClr>
                </a:solidFill>
                <a:cs typeface="Times New Roman" pitchFamily="18" charset="0"/>
              </a:rPr>
              <a:t> priekšlikumi (teritorija Liedes ielā, </a:t>
            </a:r>
            <a:r>
              <a:rPr lang="lv-LV" sz="2600" dirty="0">
                <a:solidFill>
                  <a:schemeClr val="tx1">
                    <a:lumMod val="65000"/>
                    <a:lumOff val="35000"/>
                  </a:schemeClr>
                </a:solidFill>
              </a:rPr>
              <a:t>Berģos, Lubānas ielā, </a:t>
            </a:r>
            <a:r>
              <a:rPr lang="lv-LV" sz="2600" dirty="0" err="1">
                <a:solidFill>
                  <a:schemeClr val="tx1">
                    <a:lumMod val="65000"/>
                    <a:lumOff val="35000"/>
                  </a:schemeClr>
                </a:solidFill>
              </a:rPr>
              <a:t>Trīsciemā</a:t>
            </a:r>
            <a:r>
              <a:rPr lang="lv-LV" sz="2600" dirty="0">
                <a:solidFill>
                  <a:schemeClr val="tx1">
                    <a:lumMod val="65000"/>
                    <a:lumOff val="35000"/>
                  </a:schemeClr>
                </a:solidFill>
              </a:rPr>
              <a:t>, </a:t>
            </a:r>
            <a:r>
              <a:rPr lang="lv-LV" sz="2600" dirty="0" err="1">
                <a:solidFill>
                  <a:schemeClr val="tx1">
                    <a:lumMod val="65000"/>
                    <a:lumOff val="35000"/>
                  </a:schemeClr>
                </a:solidFill>
              </a:rPr>
              <a:t>Bieriņos</a:t>
            </a:r>
            <a:r>
              <a:rPr lang="lv-LV" sz="2600" dirty="0">
                <a:solidFill>
                  <a:schemeClr val="tx1">
                    <a:lumMod val="65000"/>
                    <a:lumOff val="35000"/>
                  </a:schemeClr>
                </a:solidFill>
              </a:rPr>
              <a:t> - Ozola laukums)</a:t>
            </a:r>
            <a:endParaRPr lang="lv-LV" sz="2600" dirty="0">
              <a:solidFill>
                <a:schemeClr val="tx1">
                  <a:lumMod val="65000"/>
                  <a:lumOff val="35000"/>
                </a:schemeClr>
              </a:solidFill>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616" y="2225207"/>
            <a:ext cx="3722640" cy="3676001"/>
          </a:xfrm>
          <a:prstGeom prst="rect">
            <a:avLst/>
          </a:prstGeom>
        </p:spPr>
      </p:pic>
      <p:sp>
        <p:nvSpPr>
          <p:cNvPr id="10" name="Taisnstūris 9">
            <a:extLst>
              <a:ext uri="{FF2B5EF4-FFF2-40B4-BE49-F238E27FC236}">
                <a16:creationId xmlns:a16="http://schemas.microsoft.com/office/drawing/2014/main" id="{27D64DBB-707E-4F4C-9C42-F6A45AF07E67}"/>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11" name="Picture 2">
            <a:extLst>
              <a:ext uri="{FF2B5EF4-FFF2-40B4-BE49-F238E27FC236}">
                <a16:creationId xmlns:a16="http://schemas.microsoft.com/office/drawing/2014/main" id="{B65E7442-CBD4-438D-9D4D-E44D74675142}"/>
              </a:ext>
            </a:extLst>
          </p:cNvPr>
          <p:cNvPicPr>
            <a:picLocks noChangeAspect="1" noChangeArrowheads="1"/>
          </p:cNvPicPr>
          <p:nvPr/>
        </p:nvPicPr>
        <p:blipFill>
          <a:blip r:embed="rId4" cstate="print"/>
          <a:srcRect l="7936"/>
          <a:stretch>
            <a:fillRect/>
          </a:stretch>
        </p:blipFill>
        <p:spPr bwMode="auto">
          <a:xfrm>
            <a:off x="0" y="157660"/>
            <a:ext cx="1097509" cy="1053488"/>
          </a:xfrm>
          <a:prstGeom prst="rect">
            <a:avLst/>
          </a:prstGeom>
          <a:noFill/>
          <a:ln w="9525">
            <a:noFill/>
            <a:miter lim="800000"/>
            <a:headEnd/>
            <a:tailEnd/>
          </a:ln>
        </p:spPr>
      </p:pic>
      <p:sp>
        <p:nvSpPr>
          <p:cNvPr id="12" name="Virsraksts 1">
            <a:extLst>
              <a:ext uri="{FF2B5EF4-FFF2-40B4-BE49-F238E27FC236}">
                <a16:creationId xmlns:a16="http://schemas.microsoft.com/office/drawing/2014/main" id="{26A487F5-49BD-4D97-86BF-D5D2A8698A36}"/>
              </a:ext>
            </a:extLst>
          </p:cNvPr>
          <p:cNvSpPr txBox="1">
            <a:spLocks/>
          </p:cNvSpPr>
          <p:nvPr/>
        </p:nvSpPr>
        <p:spPr bwMode="auto">
          <a:xfrm>
            <a:off x="1283799" y="650601"/>
            <a:ext cx="10908201" cy="748543"/>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defRPr/>
            </a:pPr>
            <a:r>
              <a:rPr lang="lv-LV" sz="3600" b="1" dirty="0">
                <a:solidFill>
                  <a:srgbClr val="C00000"/>
                </a:solidFill>
                <a:latin typeface="+mn-lt"/>
                <a:cs typeface="Times New Roman" pitchFamily="18" charset="0"/>
              </a:rPr>
              <a:t>Priekšlikumi, kas attiecas uz RTP2030 – galvenās tēmas</a:t>
            </a:r>
            <a:endParaRPr lang="en-US" sz="3600" b="1" dirty="0">
              <a:solidFill>
                <a:srgbClr val="C00000"/>
              </a:solidFill>
              <a:latin typeface="+mn-lt"/>
              <a:cs typeface="Times New Roman" pitchFamily="18" charset="0"/>
            </a:endParaRPr>
          </a:p>
        </p:txBody>
      </p:sp>
    </p:spTree>
    <p:extLst>
      <p:ext uri="{BB962C8B-B14F-4D97-AF65-F5344CB8AC3E}">
        <p14:creationId xmlns:p14="http://schemas.microsoft.com/office/powerpoint/2010/main" val="72257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irsraksts 1">
            <a:extLst>
              <a:ext uri="{FF2B5EF4-FFF2-40B4-BE49-F238E27FC236}">
                <a16:creationId xmlns:a16="http://schemas.microsoft.com/office/drawing/2014/main" id="{C3A5716C-62C6-406E-AE0A-F5E9FDF28D0C}"/>
              </a:ext>
            </a:extLst>
          </p:cNvPr>
          <p:cNvSpPr txBox="1">
            <a:spLocks/>
          </p:cNvSpPr>
          <p:nvPr/>
        </p:nvSpPr>
        <p:spPr bwMode="auto">
          <a:xfrm>
            <a:off x="1283799" y="650601"/>
            <a:ext cx="10908201" cy="748543"/>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defRPr/>
            </a:pPr>
            <a:r>
              <a:rPr lang="lv-LV" sz="3600" b="1" dirty="0">
                <a:solidFill>
                  <a:srgbClr val="C00000"/>
                </a:solidFill>
                <a:latin typeface="+mn-lt"/>
                <a:cs typeface="Times New Roman" pitchFamily="18" charset="0"/>
              </a:rPr>
              <a:t>Priekšlikumu vērtēšana – nosacījumi un kritēriji</a:t>
            </a:r>
            <a:endParaRPr lang="en-US" sz="3600" b="1" dirty="0">
              <a:solidFill>
                <a:srgbClr val="C00000"/>
              </a:solidFill>
              <a:latin typeface="+mn-lt"/>
              <a:cs typeface="Times New Roman" pitchFamily="18" charset="0"/>
            </a:endParaRPr>
          </a:p>
        </p:txBody>
      </p:sp>
      <p:sp>
        <p:nvSpPr>
          <p:cNvPr id="2" name="TextBox 1"/>
          <p:cNvSpPr txBox="1"/>
          <p:nvPr/>
        </p:nvSpPr>
        <p:spPr>
          <a:xfrm>
            <a:off x="1856100" y="1492656"/>
            <a:ext cx="9196550" cy="5047536"/>
          </a:xfrm>
          <a:prstGeom prst="rect">
            <a:avLst/>
          </a:prstGeom>
          <a:noFill/>
        </p:spPr>
        <p:txBody>
          <a:bodyPr wrap="square" rtlCol="0">
            <a:spAutoFit/>
          </a:bodyPr>
          <a:lstStyle/>
          <a:p>
            <a:pPr>
              <a:spcBef>
                <a:spcPts val="600"/>
              </a:spcBef>
              <a:spcAft>
                <a:spcPts val="600"/>
              </a:spcAft>
            </a:pPr>
            <a:r>
              <a:rPr lang="lv-LV" sz="2800" dirty="0">
                <a:solidFill>
                  <a:schemeClr val="tx1">
                    <a:lumMod val="65000"/>
                    <a:lumOff val="35000"/>
                  </a:schemeClr>
                </a:solidFill>
                <a:cs typeface="Times New Roman" pitchFamily="18" charset="0"/>
              </a:rPr>
              <a:t>Tiesiskums</a:t>
            </a:r>
          </a:p>
          <a:p>
            <a:pPr>
              <a:spcBef>
                <a:spcPts val="600"/>
              </a:spcBef>
              <a:spcAft>
                <a:spcPts val="600"/>
              </a:spcAft>
            </a:pPr>
            <a:r>
              <a:rPr lang="lv-LV" sz="2800" dirty="0">
                <a:solidFill>
                  <a:schemeClr val="tx1">
                    <a:lumMod val="65000"/>
                    <a:lumOff val="35000"/>
                  </a:schemeClr>
                </a:solidFill>
                <a:cs typeface="Times New Roman" pitchFamily="18" charset="0"/>
              </a:rPr>
              <a:t>Atbilstība citiem plānošanas dokumentiem (nav pretrunā)</a:t>
            </a:r>
          </a:p>
          <a:p>
            <a:pPr>
              <a:spcBef>
                <a:spcPts val="600"/>
              </a:spcBef>
              <a:spcAft>
                <a:spcPts val="600"/>
              </a:spcAft>
            </a:pPr>
            <a:r>
              <a:rPr lang="lv-LV" sz="2800" dirty="0">
                <a:solidFill>
                  <a:schemeClr val="tx1">
                    <a:lumMod val="65000"/>
                    <a:lumOff val="35000"/>
                  </a:schemeClr>
                </a:solidFill>
                <a:cs typeface="Times New Roman" pitchFamily="18" charset="0"/>
              </a:rPr>
              <a:t>Līdzsvars un samērīgums</a:t>
            </a:r>
          </a:p>
          <a:p>
            <a:pPr>
              <a:spcBef>
                <a:spcPts val="600"/>
              </a:spcBef>
              <a:spcAft>
                <a:spcPts val="600"/>
              </a:spcAft>
            </a:pPr>
            <a:r>
              <a:rPr lang="lv-LV" sz="2800" dirty="0">
                <a:solidFill>
                  <a:schemeClr val="tx1">
                    <a:lumMod val="65000"/>
                    <a:lumOff val="35000"/>
                  </a:schemeClr>
                </a:solidFill>
                <a:cs typeface="Times New Roman" pitchFamily="18" charset="0"/>
              </a:rPr>
              <a:t>Pamatotība</a:t>
            </a:r>
          </a:p>
          <a:p>
            <a:pPr lvl="2">
              <a:spcBef>
                <a:spcPts val="600"/>
              </a:spcBef>
              <a:spcAft>
                <a:spcPts val="600"/>
              </a:spcAft>
            </a:pPr>
            <a:r>
              <a:rPr lang="lv-LV" sz="2800" i="1" dirty="0">
                <a:solidFill>
                  <a:schemeClr val="tx1">
                    <a:lumMod val="65000"/>
                    <a:lumOff val="35000"/>
                  </a:schemeClr>
                </a:solidFill>
                <a:cs typeface="Times New Roman" pitchFamily="18" charset="0"/>
              </a:rPr>
              <a:t>Atbilstība pašvaldības funkcijām</a:t>
            </a:r>
          </a:p>
          <a:p>
            <a:pPr lvl="2">
              <a:spcBef>
                <a:spcPts val="600"/>
              </a:spcBef>
              <a:spcAft>
                <a:spcPts val="600"/>
              </a:spcAft>
            </a:pPr>
            <a:r>
              <a:rPr lang="lv-LV" sz="2800" i="1" dirty="0">
                <a:solidFill>
                  <a:schemeClr val="tx1">
                    <a:lumMod val="65000"/>
                    <a:lumOff val="35000"/>
                  </a:schemeClr>
                </a:solidFill>
                <a:cs typeface="Times New Roman" pitchFamily="18" charset="0"/>
              </a:rPr>
              <a:t>Atbalsts ekonomikas attīstībai, resursu racionālai izmantošanai, efektivitātei, ilgtspējībai</a:t>
            </a:r>
          </a:p>
          <a:p>
            <a:pPr lvl="2">
              <a:spcBef>
                <a:spcPts val="600"/>
              </a:spcBef>
              <a:spcAft>
                <a:spcPts val="600"/>
              </a:spcAft>
            </a:pPr>
            <a:r>
              <a:rPr lang="lv-LV" sz="2800" i="1" dirty="0">
                <a:solidFill>
                  <a:schemeClr val="tx1">
                    <a:lumMod val="65000"/>
                    <a:lumOff val="35000"/>
                  </a:schemeClr>
                </a:solidFill>
                <a:cs typeface="Times New Roman" pitchFamily="18" charset="0"/>
              </a:rPr>
              <a:t>Atbalsts kultūras mantojuma saglabāšanai</a:t>
            </a:r>
          </a:p>
          <a:p>
            <a:pPr lvl="2">
              <a:spcBef>
                <a:spcPts val="600"/>
              </a:spcBef>
              <a:spcAft>
                <a:spcPts val="600"/>
              </a:spcAft>
            </a:pPr>
            <a:r>
              <a:rPr lang="lv-LV" sz="2800" i="1" dirty="0">
                <a:solidFill>
                  <a:schemeClr val="tx1">
                    <a:lumMod val="65000"/>
                    <a:lumOff val="35000"/>
                  </a:schemeClr>
                </a:solidFill>
                <a:cs typeface="Times New Roman" pitchFamily="18" charset="0"/>
              </a:rPr>
              <a:t>Precīzi identificēta kļūda</a:t>
            </a:r>
          </a:p>
        </p:txBody>
      </p:sp>
      <p:sp>
        <p:nvSpPr>
          <p:cNvPr id="6" name="Taisnstūris 5">
            <a:extLst>
              <a:ext uri="{FF2B5EF4-FFF2-40B4-BE49-F238E27FC236}">
                <a16:creationId xmlns:a16="http://schemas.microsoft.com/office/drawing/2014/main" id="{0CE15572-370F-4BC4-A915-F0C8F6DD415E}"/>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91337E8B-3FBA-4385-BB52-7897B1F01BF0}"/>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56970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2060028" y="492940"/>
            <a:ext cx="9196551" cy="1053488"/>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lgn="r">
              <a:defRPr/>
            </a:pPr>
            <a:r>
              <a:rPr lang="lv-LV" sz="4000" b="1" dirty="0">
                <a:solidFill>
                  <a:srgbClr val="C00000"/>
                </a:solidFill>
              </a:rPr>
              <a:t>ĪPAŠI</a:t>
            </a:r>
            <a:endParaRPr lang="en-US" sz="4000" b="1" dirty="0">
              <a:solidFill>
                <a:srgbClr val="C00000"/>
              </a:solidFill>
              <a:latin typeface="+mn-lt"/>
              <a:cs typeface="Times New Roman" pitchFamily="18" charset="0"/>
            </a:endParaRPr>
          </a:p>
        </p:txBody>
      </p:sp>
      <p:sp>
        <p:nvSpPr>
          <p:cNvPr id="2" name="TextBox 1"/>
          <p:cNvSpPr txBox="1"/>
          <p:nvPr/>
        </p:nvSpPr>
        <p:spPr>
          <a:xfrm>
            <a:off x="2060028" y="487025"/>
            <a:ext cx="9583331" cy="5878532"/>
          </a:xfrm>
          <a:prstGeom prst="rect">
            <a:avLst/>
          </a:prstGeom>
          <a:noFill/>
        </p:spPr>
        <p:txBody>
          <a:bodyPr wrap="square" rtlCol="0">
            <a:spAutoFit/>
          </a:bodyPr>
          <a:lstStyle/>
          <a:p>
            <a:r>
              <a:rPr lang="lv-LV" sz="2800" dirty="0">
                <a:solidFill>
                  <a:schemeClr val="tx1">
                    <a:lumMod val="65000"/>
                    <a:lumOff val="35000"/>
                  </a:schemeClr>
                </a:solidFill>
              </a:rPr>
              <a:t>Apbūves augstuma izmaiņas:</a:t>
            </a:r>
          </a:p>
          <a:p>
            <a:pPr lvl="8"/>
            <a:r>
              <a:rPr lang="lv-LV" sz="2400" dirty="0">
                <a:solidFill>
                  <a:schemeClr val="tx1">
                    <a:lumMod val="65000"/>
                    <a:lumOff val="35000"/>
                  </a:schemeClr>
                </a:solidFill>
              </a:rPr>
              <a:t>RIAS 2030</a:t>
            </a:r>
          </a:p>
          <a:p>
            <a:pPr lvl="8"/>
            <a:r>
              <a:rPr lang="lv-LV" sz="2400" dirty="0">
                <a:solidFill>
                  <a:schemeClr val="tx1">
                    <a:lumMod val="65000"/>
                    <a:lumOff val="35000"/>
                  </a:schemeClr>
                </a:solidFill>
              </a:rPr>
              <a:t>Ainavu </a:t>
            </a:r>
            <a:r>
              <a:rPr lang="lv-LV" sz="2400" dirty="0" err="1">
                <a:solidFill>
                  <a:schemeClr val="tx1">
                    <a:lumMod val="65000"/>
                    <a:lumOff val="35000"/>
                  </a:schemeClr>
                </a:solidFill>
              </a:rPr>
              <a:t>Tmp</a:t>
            </a:r>
            <a:r>
              <a:rPr lang="lv-LV" sz="2400" dirty="0">
                <a:solidFill>
                  <a:schemeClr val="tx1">
                    <a:lumMod val="65000"/>
                    <a:lumOff val="35000"/>
                  </a:schemeClr>
                </a:solidFill>
              </a:rPr>
              <a:t> telpiskā struktūra</a:t>
            </a:r>
          </a:p>
          <a:p>
            <a:pPr lvl="8"/>
            <a:r>
              <a:rPr lang="lv-LV" sz="2400" dirty="0">
                <a:solidFill>
                  <a:schemeClr val="tx1">
                    <a:lumMod val="65000"/>
                    <a:lumOff val="35000"/>
                  </a:schemeClr>
                </a:solidFill>
              </a:rPr>
              <a:t>Faktiskās situācija</a:t>
            </a:r>
          </a:p>
          <a:p>
            <a:r>
              <a:rPr lang="lv-LV" sz="2800" dirty="0">
                <a:solidFill>
                  <a:schemeClr val="tx1">
                    <a:lumMod val="65000"/>
                    <a:lumOff val="35000"/>
                  </a:schemeClr>
                </a:solidFill>
              </a:rPr>
              <a:t>Apbūves augstuma vai funkcionālā zonējuma izmaiņas:</a:t>
            </a:r>
          </a:p>
          <a:p>
            <a:pPr lvl="8"/>
            <a:r>
              <a:rPr lang="lv-LV" sz="2400" dirty="0">
                <a:solidFill>
                  <a:schemeClr val="tx1">
                    <a:lumMod val="65000"/>
                    <a:lumOff val="35000"/>
                  </a:schemeClr>
                </a:solidFill>
              </a:rPr>
              <a:t>RIAS 2030</a:t>
            </a:r>
          </a:p>
          <a:p>
            <a:pPr lvl="8"/>
            <a:r>
              <a:rPr lang="lv-LV" sz="2400" dirty="0">
                <a:solidFill>
                  <a:schemeClr val="tx1">
                    <a:lumMod val="65000"/>
                    <a:lumOff val="35000"/>
                  </a:schemeClr>
                </a:solidFill>
              </a:rPr>
              <a:t>Mājokļu attīstības </a:t>
            </a:r>
            <a:r>
              <a:rPr lang="lv-LV" sz="2400" dirty="0" err="1">
                <a:solidFill>
                  <a:schemeClr val="tx1">
                    <a:lumMod val="65000"/>
                    <a:lumOff val="35000"/>
                  </a:schemeClr>
                </a:solidFill>
              </a:rPr>
              <a:t>TmP</a:t>
            </a:r>
            <a:endParaRPr lang="lv-LV" sz="2400" dirty="0">
              <a:solidFill>
                <a:schemeClr val="tx1">
                  <a:lumMod val="65000"/>
                  <a:lumOff val="35000"/>
                </a:schemeClr>
              </a:solidFill>
            </a:endParaRPr>
          </a:p>
          <a:p>
            <a:pPr lvl="8"/>
            <a:r>
              <a:rPr lang="lv-LV" sz="2400" dirty="0">
                <a:solidFill>
                  <a:schemeClr val="tx1">
                    <a:lumMod val="65000"/>
                    <a:lumOff val="35000"/>
                  </a:schemeClr>
                </a:solidFill>
              </a:rPr>
              <a:t>Faktiskā situācija</a:t>
            </a:r>
          </a:p>
          <a:p>
            <a:pPr lvl="8"/>
            <a:r>
              <a:rPr lang="lv-LV" sz="2400" dirty="0">
                <a:solidFill>
                  <a:schemeClr val="tx1">
                    <a:lumMod val="65000"/>
                    <a:lumOff val="35000"/>
                  </a:schemeClr>
                </a:solidFill>
              </a:rPr>
              <a:t>Pēctecība RTP 2006 – 2018</a:t>
            </a:r>
          </a:p>
          <a:p>
            <a:pPr lvl="8"/>
            <a:r>
              <a:rPr lang="lv-LV" sz="2400" dirty="0">
                <a:solidFill>
                  <a:schemeClr val="tx1">
                    <a:lumMod val="65000"/>
                    <a:lumOff val="35000"/>
                  </a:schemeClr>
                </a:solidFill>
              </a:rPr>
              <a:t>Valsts un pašvaldības funkciju īstenošana</a:t>
            </a:r>
          </a:p>
          <a:p>
            <a:pPr lvl="8"/>
            <a:r>
              <a:rPr lang="lv-LV" sz="2400" dirty="0">
                <a:solidFill>
                  <a:schemeClr val="tx1">
                    <a:lumMod val="65000"/>
                    <a:lumOff val="35000"/>
                  </a:schemeClr>
                </a:solidFill>
              </a:rPr>
              <a:t>Kultūras mantojuma</a:t>
            </a:r>
          </a:p>
          <a:p>
            <a:r>
              <a:rPr lang="lv-LV" sz="2800" dirty="0">
                <a:solidFill>
                  <a:schemeClr val="tx1">
                    <a:lumMod val="65000"/>
                    <a:lumOff val="35000"/>
                  </a:schemeClr>
                </a:solidFill>
              </a:rPr>
              <a:t>Izmaiņas funkcionālajā zonējumā privātās dabas un apstādījumu teritorijās:</a:t>
            </a:r>
          </a:p>
          <a:p>
            <a:pPr lvl="8"/>
            <a:r>
              <a:rPr lang="lv-LV" sz="2400" dirty="0">
                <a:solidFill>
                  <a:schemeClr val="tx1">
                    <a:lumMod val="65000"/>
                    <a:lumOff val="35000"/>
                  </a:schemeClr>
                </a:solidFill>
              </a:rPr>
              <a:t>Ietekme uz publisko </a:t>
            </a:r>
            <a:r>
              <a:rPr lang="lv-LV" sz="2400" dirty="0" err="1">
                <a:solidFill>
                  <a:schemeClr val="tx1">
                    <a:lumMod val="65000"/>
                    <a:lumOff val="35000"/>
                  </a:schemeClr>
                </a:solidFill>
              </a:rPr>
              <a:t>ārtelpu</a:t>
            </a:r>
            <a:r>
              <a:rPr lang="lv-LV" sz="2400" dirty="0">
                <a:solidFill>
                  <a:schemeClr val="tx1">
                    <a:lumMod val="65000"/>
                    <a:lumOff val="35000"/>
                  </a:schemeClr>
                </a:solidFill>
              </a:rPr>
              <a:t> rekreācijas iespējām, bioloģisko daudzveidību</a:t>
            </a:r>
          </a:p>
        </p:txBody>
      </p:sp>
      <p:sp>
        <p:nvSpPr>
          <p:cNvPr id="6" name="Taisnstūris 5">
            <a:extLst>
              <a:ext uri="{FF2B5EF4-FFF2-40B4-BE49-F238E27FC236}">
                <a16:creationId xmlns:a16="http://schemas.microsoft.com/office/drawing/2014/main" id="{405C7E01-ACE6-41B7-9644-D22476A45591}"/>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A456FF69-6200-426C-8902-DEB717096DB1}"/>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380055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2185466" y="325300"/>
            <a:ext cx="9196551" cy="1053488"/>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lgn="r">
              <a:defRPr/>
            </a:pPr>
            <a:r>
              <a:rPr lang="lv-LV" sz="2800" b="1" dirty="0">
                <a:solidFill>
                  <a:srgbClr val="C00000"/>
                </a:solidFill>
              </a:rPr>
              <a:t>Neatbalsta</a:t>
            </a:r>
            <a:endParaRPr lang="en-US" sz="2800" b="1" dirty="0">
              <a:solidFill>
                <a:srgbClr val="C00000"/>
              </a:solidFill>
              <a:latin typeface="+mn-lt"/>
              <a:cs typeface="Times New Roman" pitchFamily="18" charset="0"/>
            </a:endParaRPr>
          </a:p>
        </p:txBody>
      </p:sp>
      <p:sp>
        <p:nvSpPr>
          <p:cNvPr id="2" name="TextBox 1"/>
          <p:cNvSpPr txBox="1"/>
          <p:nvPr/>
        </p:nvSpPr>
        <p:spPr>
          <a:xfrm>
            <a:off x="1615440" y="1211148"/>
            <a:ext cx="9659896" cy="4832092"/>
          </a:xfrm>
          <a:prstGeom prst="rect">
            <a:avLst/>
          </a:prstGeom>
          <a:noFill/>
        </p:spPr>
        <p:txBody>
          <a:bodyPr wrap="square" rtlCol="0">
            <a:spAutoFit/>
          </a:bodyPr>
          <a:lstStyle/>
          <a:p>
            <a:pPr lvl="0"/>
            <a:r>
              <a:rPr lang="lv-LV" sz="2800" dirty="0">
                <a:solidFill>
                  <a:schemeClr val="tx1">
                    <a:lumMod val="65000"/>
                    <a:lumOff val="35000"/>
                  </a:schemeClr>
                </a:solidFill>
              </a:rPr>
              <a:t>Pretrunā ar iedibināto izmantošanas vai apbūves raksturu</a:t>
            </a:r>
          </a:p>
          <a:p>
            <a:pPr lvl="0"/>
            <a:endParaRPr lang="lv-LV" sz="2800" dirty="0">
              <a:solidFill>
                <a:schemeClr val="tx1">
                  <a:lumMod val="65000"/>
                  <a:lumOff val="35000"/>
                </a:schemeClr>
              </a:solidFill>
            </a:endParaRPr>
          </a:p>
          <a:p>
            <a:pPr lvl="0"/>
            <a:r>
              <a:rPr lang="lv-LV" sz="2800" dirty="0">
                <a:solidFill>
                  <a:schemeClr val="tx1">
                    <a:lumMod val="65000"/>
                    <a:lumOff val="35000"/>
                  </a:schemeClr>
                </a:solidFill>
              </a:rPr>
              <a:t>Pasliktina blakus esošo teritoriju vides kvalitāti un pakalpojumu pieejamību</a:t>
            </a:r>
          </a:p>
          <a:p>
            <a:pPr lvl="0"/>
            <a:endParaRPr lang="lv-LV" sz="2800" dirty="0">
              <a:solidFill>
                <a:schemeClr val="tx1">
                  <a:lumMod val="65000"/>
                  <a:lumOff val="35000"/>
                </a:schemeClr>
              </a:solidFill>
            </a:endParaRPr>
          </a:p>
          <a:p>
            <a:pPr lvl="0"/>
            <a:r>
              <a:rPr lang="lv-LV" sz="2800" dirty="0">
                <a:solidFill>
                  <a:schemeClr val="tx1">
                    <a:lumMod val="65000"/>
                    <a:lumOff val="35000"/>
                  </a:schemeClr>
                </a:solidFill>
              </a:rPr>
              <a:t>Risināms ar detālplānojumu vai lokālplānojuma ietvaros </a:t>
            </a:r>
          </a:p>
          <a:p>
            <a:pPr lvl="0"/>
            <a:endParaRPr lang="lv-LV" sz="2800" dirty="0">
              <a:solidFill>
                <a:schemeClr val="tx1">
                  <a:lumMod val="65000"/>
                  <a:lumOff val="35000"/>
                </a:schemeClr>
              </a:solidFill>
            </a:endParaRPr>
          </a:p>
          <a:p>
            <a:pPr lvl="0"/>
            <a:r>
              <a:rPr lang="lv-LV" sz="2800" dirty="0">
                <a:solidFill>
                  <a:schemeClr val="tx1">
                    <a:lumMod val="65000"/>
                    <a:lumOff val="35000"/>
                  </a:schemeClr>
                </a:solidFill>
              </a:rPr>
              <a:t>Nav īstenojams esošās publiskās infrastruktūras ietvaros</a:t>
            </a:r>
          </a:p>
          <a:p>
            <a:pPr lvl="0"/>
            <a:endParaRPr lang="lv-LV" sz="2800" dirty="0">
              <a:solidFill>
                <a:schemeClr val="tx1">
                  <a:lumMod val="65000"/>
                  <a:lumOff val="35000"/>
                </a:schemeClr>
              </a:solidFill>
            </a:endParaRPr>
          </a:p>
          <a:p>
            <a:pPr lvl="0"/>
            <a:r>
              <a:rPr lang="lv-LV" sz="2800" dirty="0">
                <a:solidFill>
                  <a:schemeClr val="tx1">
                    <a:lumMod val="65000"/>
                    <a:lumOff val="35000"/>
                  </a:schemeClr>
                </a:solidFill>
              </a:rPr>
              <a:t>Nav savienojams ar valsts vai pašvaldības īpašumā esoša nekustamā īpašuma izmantošanas mērķi</a:t>
            </a:r>
          </a:p>
        </p:txBody>
      </p:sp>
      <p:sp>
        <p:nvSpPr>
          <p:cNvPr id="6" name="Taisnstūris 5">
            <a:extLst>
              <a:ext uri="{FF2B5EF4-FFF2-40B4-BE49-F238E27FC236}">
                <a16:creationId xmlns:a16="http://schemas.microsoft.com/office/drawing/2014/main" id="{0926BB4D-C16F-49D0-8A05-222D1710CA74}"/>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5F8A2ED6-4C42-4588-AB63-BE44C8E4D762}"/>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180089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56" r="-1"/>
          <a:stretch/>
        </p:blipFill>
        <p:spPr>
          <a:xfrm>
            <a:off x="1699907" y="2224013"/>
            <a:ext cx="4019081" cy="3253619"/>
          </a:xfrm>
          <a:prstGeom prst="rect">
            <a:avLst/>
          </a:prstGeom>
        </p:spPr>
      </p:pic>
      <p:sp>
        <p:nvSpPr>
          <p:cNvPr id="4" name="Rectangle 3"/>
          <p:cNvSpPr/>
          <p:nvPr/>
        </p:nvSpPr>
        <p:spPr>
          <a:xfrm>
            <a:off x="6096000" y="2104113"/>
            <a:ext cx="6096000" cy="3059171"/>
          </a:xfrm>
          <a:prstGeom prst="rect">
            <a:avLst/>
          </a:prstGeom>
        </p:spPr>
        <p:txBody>
          <a:bodyPr>
            <a:spAutoFit/>
          </a:bodyPr>
          <a:lstStyle/>
          <a:p>
            <a:pPr marL="457200" lvl="0" indent="-457200">
              <a:lnSpc>
                <a:spcPct val="107000"/>
              </a:lnSpc>
              <a:spcAft>
                <a:spcPts val="600"/>
              </a:spcAft>
              <a:buFont typeface="Arial" panose="020B0604020202020204" pitchFamily="34" charset="0"/>
              <a:buChar char="•"/>
            </a:pPr>
            <a:r>
              <a:rPr lang="lv-LV" sz="2800" dirty="0">
                <a:solidFill>
                  <a:schemeClr val="tx1">
                    <a:lumMod val="65000"/>
                    <a:lumOff val="35000"/>
                  </a:schemeClr>
                </a:solidFill>
                <a:cs typeface="Times New Roman" pitchFamily="18" charset="0"/>
              </a:rPr>
              <a:t>Atbildīgo nozaru ministrijas</a:t>
            </a:r>
          </a:p>
          <a:p>
            <a:pPr marL="457200" lvl="0" indent="-457200">
              <a:lnSpc>
                <a:spcPct val="107000"/>
              </a:lnSpc>
              <a:spcAft>
                <a:spcPts val="600"/>
              </a:spcAft>
              <a:buFont typeface="Arial" panose="020B0604020202020204" pitchFamily="34" charset="0"/>
              <a:buChar char="•"/>
            </a:pPr>
            <a:r>
              <a:rPr lang="lv-LV" sz="2800" dirty="0">
                <a:solidFill>
                  <a:schemeClr val="tx1">
                    <a:lumMod val="65000"/>
                    <a:lumOff val="35000"/>
                  </a:schemeClr>
                </a:solidFill>
                <a:cs typeface="Times New Roman" pitchFamily="18" charset="0"/>
              </a:rPr>
              <a:t>Dažādu nozaru atbildīgās valsts institūcijas</a:t>
            </a:r>
          </a:p>
          <a:p>
            <a:pPr marL="457200" lvl="0" indent="-457200">
              <a:lnSpc>
                <a:spcPct val="107000"/>
              </a:lnSpc>
              <a:spcAft>
                <a:spcPts val="600"/>
              </a:spcAft>
              <a:buFont typeface="Arial" panose="020B0604020202020204" pitchFamily="34" charset="0"/>
              <a:buChar char="•"/>
            </a:pPr>
            <a:r>
              <a:rPr lang="lv-LV" sz="2800" dirty="0">
                <a:solidFill>
                  <a:schemeClr val="tx1">
                    <a:lumMod val="65000"/>
                    <a:lumOff val="35000"/>
                  </a:schemeClr>
                </a:solidFill>
                <a:cs typeface="Times New Roman" pitchFamily="18" charset="0"/>
              </a:rPr>
              <a:t>RD struktūrvienības un kapitālsabiedrības</a:t>
            </a:r>
          </a:p>
          <a:p>
            <a:pPr marL="457200" indent="-457200">
              <a:spcAft>
                <a:spcPts val="600"/>
              </a:spcAft>
              <a:buFont typeface="Arial" panose="020B0604020202020204" pitchFamily="34" charset="0"/>
              <a:buChar char="•"/>
            </a:pPr>
            <a:r>
              <a:rPr lang="lv-LV" sz="2800" dirty="0">
                <a:solidFill>
                  <a:schemeClr val="tx1">
                    <a:lumMod val="65000"/>
                    <a:lumOff val="35000"/>
                  </a:schemeClr>
                </a:solidFill>
                <a:cs typeface="Times New Roman" pitchFamily="18" charset="0"/>
              </a:rPr>
              <a:t>Kaimiņu pašvaldības</a:t>
            </a:r>
          </a:p>
        </p:txBody>
      </p:sp>
      <p:sp>
        <p:nvSpPr>
          <p:cNvPr id="10" name="Taisnstūris 9">
            <a:extLst>
              <a:ext uri="{FF2B5EF4-FFF2-40B4-BE49-F238E27FC236}">
                <a16:creationId xmlns:a16="http://schemas.microsoft.com/office/drawing/2014/main" id="{FE916359-9368-4C79-B66C-A51E1DDA8AC7}"/>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11" name="Picture 2">
            <a:extLst>
              <a:ext uri="{FF2B5EF4-FFF2-40B4-BE49-F238E27FC236}">
                <a16:creationId xmlns:a16="http://schemas.microsoft.com/office/drawing/2014/main" id="{F88D6CC4-EF4D-4E8E-80B9-0EA1D62C8EAE}"/>
              </a:ext>
            </a:extLst>
          </p:cNvPr>
          <p:cNvPicPr>
            <a:picLocks noChangeAspect="1" noChangeArrowheads="1"/>
          </p:cNvPicPr>
          <p:nvPr/>
        </p:nvPicPr>
        <p:blipFill>
          <a:blip r:embed="rId4" cstate="print"/>
          <a:srcRect l="7936"/>
          <a:stretch>
            <a:fillRect/>
          </a:stretch>
        </p:blipFill>
        <p:spPr bwMode="auto">
          <a:xfrm>
            <a:off x="0" y="157660"/>
            <a:ext cx="1097509" cy="1053488"/>
          </a:xfrm>
          <a:prstGeom prst="rect">
            <a:avLst/>
          </a:prstGeom>
          <a:noFill/>
          <a:ln w="9525">
            <a:noFill/>
            <a:miter lim="800000"/>
            <a:headEnd/>
            <a:tailEnd/>
          </a:ln>
        </p:spPr>
      </p:pic>
      <p:sp>
        <p:nvSpPr>
          <p:cNvPr id="12" name="Virsraksts 1">
            <a:extLst>
              <a:ext uri="{FF2B5EF4-FFF2-40B4-BE49-F238E27FC236}">
                <a16:creationId xmlns:a16="http://schemas.microsoft.com/office/drawing/2014/main" id="{275F36BD-3266-43D5-A502-3CEBDDC10E9B}"/>
              </a:ext>
            </a:extLst>
          </p:cNvPr>
          <p:cNvSpPr txBox="1">
            <a:spLocks/>
          </p:cNvSpPr>
          <p:nvPr/>
        </p:nvSpPr>
        <p:spPr bwMode="auto">
          <a:xfrm>
            <a:off x="1283799" y="650601"/>
            <a:ext cx="10908201" cy="748543"/>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defRPr/>
            </a:pPr>
            <a:r>
              <a:rPr lang="lv-LV" sz="3600" b="1" dirty="0">
                <a:solidFill>
                  <a:srgbClr val="C00000"/>
                </a:solidFill>
                <a:latin typeface="+mn-lt"/>
                <a:cs typeface="Times New Roman" pitchFamily="18" charset="0"/>
              </a:rPr>
              <a:t>Atzinumi par RTP2030 un vides pārskatu – 51 institūcija</a:t>
            </a:r>
            <a:endParaRPr lang="en-US" sz="3600" b="1" dirty="0">
              <a:solidFill>
                <a:srgbClr val="C00000"/>
              </a:solidFill>
              <a:latin typeface="+mn-lt"/>
              <a:cs typeface="Times New Roman" pitchFamily="18" charset="0"/>
            </a:endParaRPr>
          </a:p>
        </p:txBody>
      </p:sp>
    </p:spTree>
    <p:extLst>
      <p:ext uri="{BB962C8B-B14F-4D97-AF65-F5344CB8AC3E}">
        <p14:creationId xmlns:p14="http://schemas.microsoft.com/office/powerpoint/2010/main" val="234261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1097509" y="46673"/>
            <a:ext cx="7457796" cy="691179"/>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3600" dirty="0">
                <a:solidFill>
                  <a:schemeClr val="tx1">
                    <a:lumMod val="65000"/>
                    <a:lumOff val="35000"/>
                  </a:schemeClr>
                </a:solidFill>
                <a:cs typeface="Times New Roman" pitchFamily="18" charset="0"/>
              </a:rPr>
              <a:t>Galvenās atzinumu tēmas</a:t>
            </a:r>
          </a:p>
          <a:p>
            <a:pPr lvl="0">
              <a:defRPr/>
            </a:pPr>
            <a:endParaRPr lang="lv-LV" sz="2600" b="1" dirty="0">
              <a:solidFill>
                <a:srgbClr val="C00000"/>
              </a:solidFill>
              <a:latin typeface="+mn-lt"/>
              <a:cs typeface="Times New Roman" pitchFamily="18" charset="0"/>
            </a:endParaRPr>
          </a:p>
        </p:txBody>
      </p:sp>
      <p:sp>
        <p:nvSpPr>
          <p:cNvPr id="2" name="TextBox 1"/>
          <p:cNvSpPr txBox="1"/>
          <p:nvPr/>
        </p:nvSpPr>
        <p:spPr>
          <a:xfrm>
            <a:off x="1300654" y="996932"/>
            <a:ext cx="10891346" cy="8048357"/>
          </a:xfrm>
          <a:prstGeom prst="rect">
            <a:avLst/>
          </a:prstGeom>
          <a:noFill/>
        </p:spPr>
        <p:txBody>
          <a:bodyPr wrap="square" rtlCol="0">
            <a:spAutoFit/>
          </a:bodyPr>
          <a:lstStyle/>
          <a:p>
            <a:pPr>
              <a:spcBef>
                <a:spcPts val="600"/>
              </a:spcBef>
              <a:spcAft>
                <a:spcPts val="600"/>
              </a:spcAft>
            </a:pPr>
            <a:r>
              <a:rPr lang="lv-LV" sz="1600" b="1" dirty="0">
                <a:solidFill>
                  <a:srgbClr val="C00000"/>
                </a:solidFill>
              </a:rPr>
              <a:t>Kultūras pieminekļi</a:t>
            </a:r>
            <a:r>
              <a:rPr lang="lv-LV" sz="1600" dirty="0">
                <a:solidFill>
                  <a:srgbClr val="C00000"/>
                </a:solidFill>
              </a:rPr>
              <a:t> </a:t>
            </a:r>
            <a:r>
              <a:rPr lang="lv-LV" sz="1600" dirty="0"/>
              <a:t>– Komentāri par kultūras mantojuma tēmu, funkcionālais zonējums un apbūves nosacījumi kultūras pieminekļu teritorijās</a:t>
            </a:r>
            <a:r>
              <a:rPr lang="lv-LV" sz="1600" dirty="0">
                <a:solidFill>
                  <a:srgbClr val="C00000"/>
                </a:solidFill>
              </a:rPr>
              <a:t> </a:t>
            </a:r>
            <a:r>
              <a:rPr lang="lv-LV" sz="1600" dirty="0"/>
              <a:t>– VKPAI</a:t>
            </a:r>
          </a:p>
          <a:p>
            <a:pPr>
              <a:spcBef>
                <a:spcPts val="600"/>
              </a:spcBef>
              <a:spcAft>
                <a:spcPts val="600"/>
              </a:spcAft>
            </a:pPr>
            <a:r>
              <a:rPr lang="lv-LV" sz="1600" b="1" dirty="0">
                <a:solidFill>
                  <a:srgbClr val="C00000"/>
                </a:solidFill>
              </a:rPr>
              <a:t>Aizsargjoslas</a:t>
            </a:r>
            <a:r>
              <a:rPr lang="lv-LV" sz="1600" dirty="0">
                <a:solidFill>
                  <a:srgbClr val="C00000"/>
                </a:solidFill>
              </a:rPr>
              <a:t> </a:t>
            </a:r>
            <a:r>
              <a:rPr lang="lv-LV" sz="1600" dirty="0"/>
              <a:t>– VKPAI, LVĢMC, VVD RVP, AS "Augstsprieguma tīkls", AS "GASO", kaimiņu pašvaldības, Aizsardzības ministrija, SIA "Latvijas Mobilais Telefons", SIA “Rīgas ūdens”, VAS "Latvijas dzelzceļš"</a:t>
            </a:r>
          </a:p>
          <a:p>
            <a:pPr>
              <a:spcBef>
                <a:spcPts val="600"/>
              </a:spcBef>
              <a:spcAft>
                <a:spcPts val="600"/>
              </a:spcAft>
            </a:pPr>
            <a:r>
              <a:rPr lang="lv-LV" sz="1600" b="1" dirty="0">
                <a:solidFill>
                  <a:srgbClr val="C00000"/>
                </a:solidFill>
              </a:rPr>
              <a:t>Rūpniecisko avāriju riska zonas, drošības attālumi</a:t>
            </a:r>
            <a:r>
              <a:rPr lang="lv-LV" sz="1600" dirty="0">
                <a:solidFill>
                  <a:srgbClr val="C00000"/>
                </a:solidFill>
              </a:rPr>
              <a:t> </a:t>
            </a:r>
            <a:r>
              <a:rPr lang="lv-LV" sz="1600" dirty="0"/>
              <a:t>– VVD RVP, VPVB, Rīgas brīvostas pārvalde</a:t>
            </a:r>
          </a:p>
          <a:p>
            <a:pPr>
              <a:spcBef>
                <a:spcPts val="600"/>
              </a:spcBef>
              <a:spcAft>
                <a:spcPts val="600"/>
              </a:spcAft>
            </a:pPr>
            <a:r>
              <a:rPr lang="lv-LV" sz="1600" b="1" dirty="0">
                <a:solidFill>
                  <a:srgbClr val="C00000"/>
                </a:solidFill>
              </a:rPr>
              <a:t>Transporta sistēma, Rail Baltica, sabiedriskais transports, sarkano līniju grozījumi, piekļūšanas jautājumi</a:t>
            </a:r>
            <a:r>
              <a:rPr lang="lv-LV" sz="1600" dirty="0">
                <a:solidFill>
                  <a:srgbClr val="C00000"/>
                </a:solidFill>
              </a:rPr>
              <a:t> </a:t>
            </a:r>
            <a:r>
              <a:rPr lang="lv-LV" sz="1600" dirty="0"/>
              <a:t>– Satiksmes ministrija, RD Satiksmes departaments,  VKPAI SIA "Rīgas Austrumu klīniskā universitātes slimnīca”, AS "Pasažieru vilciens", kaimiņu pašvaldības</a:t>
            </a:r>
          </a:p>
          <a:p>
            <a:pPr>
              <a:spcBef>
                <a:spcPts val="600"/>
              </a:spcBef>
              <a:spcAft>
                <a:spcPts val="600"/>
              </a:spcAft>
            </a:pPr>
            <a:r>
              <a:rPr lang="lv-LV" sz="1600" b="1" dirty="0">
                <a:solidFill>
                  <a:srgbClr val="C00000"/>
                </a:solidFill>
              </a:rPr>
              <a:t>Sadarbības jautājumi (Lielupes mols, būvprojekt saskaņošana u.c.)</a:t>
            </a:r>
            <a:r>
              <a:rPr lang="lv-LV" sz="1600" dirty="0">
                <a:solidFill>
                  <a:srgbClr val="C00000"/>
                </a:solidFill>
              </a:rPr>
              <a:t> </a:t>
            </a:r>
            <a:r>
              <a:rPr lang="lv-LV" sz="1600" dirty="0"/>
              <a:t>– kaimiņu pašvaldības</a:t>
            </a:r>
          </a:p>
          <a:p>
            <a:pPr>
              <a:spcBef>
                <a:spcPts val="600"/>
              </a:spcBef>
              <a:spcAft>
                <a:spcPts val="600"/>
              </a:spcAft>
            </a:pPr>
            <a:r>
              <a:rPr lang="lv-LV" sz="1600" b="1" dirty="0">
                <a:solidFill>
                  <a:srgbClr val="C00000"/>
                </a:solidFill>
              </a:rPr>
              <a:t>Funkcionālais zonējums konkrētām teritorijām, arī ierosinājumi TIAN, dabas teritoriju izmantošanas nosacījumi, TIAN nosacījumi apstādījumiem, ģimenes dārziņiem</a:t>
            </a:r>
            <a:r>
              <a:rPr lang="lv-LV" sz="1600" dirty="0">
                <a:solidFill>
                  <a:srgbClr val="C00000"/>
                </a:solidFill>
              </a:rPr>
              <a:t> </a:t>
            </a:r>
            <a:r>
              <a:rPr lang="lv-LV" sz="1600" dirty="0"/>
              <a:t>– RD Mājokļa un vides departaments, RD Īpašuma departaments, Rīgas brīvostas pārvalde, SIA “Rīgas meži”, RD Pilsētas īpašuma komiteja, VAS "Latvijas dzelzceļš" </a:t>
            </a:r>
          </a:p>
          <a:p>
            <a:pPr>
              <a:spcBef>
                <a:spcPts val="600"/>
              </a:spcBef>
              <a:spcAft>
                <a:spcPts val="600"/>
              </a:spcAft>
            </a:pPr>
            <a:r>
              <a:rPr lang="lv-LV" sz="1600" b="1" dirty="0">
                <a:solidFill>
                  <a:srgbClr val="C00000"/>
                </a:solidFill>
              </a:rPr>
              <a:t>Ierosinājumi TIAN saistībā ar būvniecības jautājumiem</a:t>
            </a:r>
            <a:r>
              <a:rPr lang="lv-LV" sz="1600" dirty="0">
                <a:solidFill>
                  <a:srgbClr val="C00000"/>
                </a:solidFill>
              </a:rPr>
              <a:t> </a:t>
            </a:r>
            <a:r>
              <a:rPr lang="lv-LV" sz="1600" dirty="0"/>
              <a:t>– Būvvalde</a:t>
            </a:r>
          </a:p>
          <a:p>
            <a:pPr>
              <a:spcBef>
                <a:spcPts val="600"/>
              </a:spcBef>
              <a:spcAft>
                <a:spcPts val="600"/>
              </a:spcAft>
            </a:pPr>
            <a:r>
              <a:rPr lang="lv-LV" sz="1600" b="1" dirty="0">
                <a:solidFill>
                  <a:srgbClr val="C00000"/>
                </a:solidFill>
              </a:rPr>
              <a:t>Metodiski jautājumi par RTP2030 saturu</a:t>
            </a:r>
            <a:r>
              <a:rPr lang="lv-LV" sz="1600" dirty="0">
                <a:solidFill>
                  <a:srgbClr val="C00000"/>
                </a:solidFill>
              </a:rPr>
              <a:t> </a:t>
            </a:r>
            <a:r>
              <a:rPr lang="lv-LV" sz="1600" dirty="0"/>
              <a:t>– VARAM, Ekonomikas ministrija. Rīgas plānošanas reģions, SIA "Rīgas meži"</a:t>
            </a:r>
          </a:p>
          <a:p>
            <a:pPr>
              <a:spcBef>
                <a:spcPts val="600"/>
              </a:spcBef>
              <a:spcAft>
                <a:spcPts val="600"/>
              </a:spcAft>
            </a:pPr>
            <a:r>
              <a:rPr lang="lv-LV" sz="1600" b="1" dirty="0">
                <a:solidFill>
                  <a:srgbClr val="C00000"/>
                </a:solidFill>
              </a:rPr>
              <a:t>Ierosinājumi vides pārskatam</a:t>
            </a:r>
            <a:r>
              <a:rPr lang="lv-LV" sz="1600" dirty="0">
                <a:solidFill>
                  <a:srgbClr val="C00000"/>
                </a:solidFill>
              </a:rPr>
              <a:t> </a:t>
            </a:r>
            <a:r>
              <a:rPr lang="lv-LV" sz="1600" dirty="0"/>
              <a:t>– VARAM,  Dabas aizsardzības pārvalde, RD Mājokļu un vides departaments, Rīgas brīvostas pārvalde</a:t>
            </a:r>
          </a:p>
          <a:p>
            <a:pPr lvl="0"/>
            <a:endParaRPr lang="lv-LV" sz="2400" dirty="0"/>
          </a:p>
          <a:p>
            <a:pPr lvl="0"/>
            <a:endParaRPr lang="lv-LV" sz="2400" dirty="0"/>
          </a:p>
          <a:p>
            <a:pPr lvl="0"/>
            <a:endParaRPr lang="lv-LV" sz="2400" dirty="0"/>
          </a:p>
          <a:p>
            <a:pPr lvl="0"/>
            <a:endParaRPr lang="lv-LV" sz="2400" dirty="0">
              <a:solidFill>
                <a:schemeClr val="tx1">
                  <a:lumMod val="65000"/>
                  <a:lumOff val="35000"/>
                </a:schemeClr>
              </a:solidFill>
              <a:cs typeface="Times New Roman" pitchFamily="18" charset="0"/>
            </a:endParaRPr>
          </a:p>
          <a:p>
            <a:endParaRPr lang="lv-LV" sz="2400" b="1" dirty="0">
              <a:solidFill>
                <a:schemeClr val="tx1">
                  <a:lumMod val="50000"/>
                  <a:lumOff val="50000"/>
                </a:schemeClr>
              </a:solidFill>
            </a:endParaRPr>
          </a:p>
          <a:p>
            <a:endParaRPr lang="lv-LV" sz="2400" b="1" dirty="0">
              <a:solidFill>
                <a:schemeClr val="tx1">
                  <a:lumMod val="50000"/>
                  <a:lumOff val="50000"/>
                </a:schemeClr>
              </a:solidFill>
            </a:endParaRPr>
          </a:p>
        </p:txBody>
      </p:sp>
      <p:sp>
        <p:nvSpPr>
          <p:cNvPr id="6" name="Taisnstūris 5">
            <a:extLst>
              <a:ext uri="{FF2B5EF4-FFF2-40B4-BE49-F238E27FC236}">
                <a16:creationId xmlns:a16="http://schemas.microsoft.com/office/drawing/2014/main" id="{1D7E9CCC-F249-49E5-896C-588372F8A607}"/>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C45C8B0C-3902-4D9C-82E4-1A862169C09B}"/>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116202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2238312" y="730633"/>
            <a:ext cx="7457796" cy="666750"/>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defRPr/>
            </a:pPr>
            <a:r>
              <a:rPr lang="lv-LV" sz="4000" b="1" dirty="0">
                <a:solidFill>
                  <a:srgbClr val="C00000"/>
                </a:solidFill>
                <a:latin typeface="+mn-lt"/>
                <a:cs typeface="Times New Roman" pitchFamily="18" charset="0"/>
              </a:rPr>
              <a:t>TURPMĀKAIS PROCESS</a:t>
            </a:r>
            <a:endParaRPr lang="en-US" sz="4000" b="1" dirty="0">
              <a:solidFill>
                <a:srgbClr val="C00000"/>
              </a:solidFill>
              <a:latin typeface="+mn-lt"/>
              <a:cs typeface="Times New Roman" pitchFamily="18" charset="0"/>
            </a:endParaRPr>
          </a:p>
        </p:txBody>
      </p:sp>
      <p:sp>
        <p:nvSpPr>
          <p:cNvPr id="2" name="TextBox 1"/>
          <p:cNvSpPr txBox="1"/>
          <p:nvPr/>
        </p:nvSpPr>
        <p:spPr>
          <a:xfrm>
            <a:off x="2238312" y="1880642"/>
            <a:ext cx="8361108" cy="4031873"/>
          </a:xfrm>
          <a:prstGeom prst="rect">
            <a:avLst/>
          </a:prstGeom>
          <a:noFill/>
        </p:spPr>
        <p:txBody>
          <a:bodyPr wrap="square" rtlCol="0">
            <a:spAutoFit/>
          </a:bodyPr>
          <a:lstStyle/>
          <a:p>
            <a:r>
              <a:rPr lang="lv-LV" sz="3200" dirty="0">
                <a:solidFill>
                  <a:schemeClr val="tx1">
                    <a:lumMod val="65000"/>
                    <a:lumOff val="35000"/>
                  </a:schemeClr>
                </a:solidFill>
                <a:cs typeface="Times New Roman" pitchFamily="18" charset="0"/>
              </a:rPr>
              <a:t>RD lēmumprojekts par Rīgas teritorijas plānojuma līdz 2030. gadam pilnveidošanu</a:t>
            </a:r>
          </a:p>
          <a:p>
            <a:endParaRPr lang="lv-LV" sz="3200" dirty="0">
              <a:solidFill>
                <a:schemeClr val="tx1">
                  <a:lumMod val="65000"/>
                  <a:lumOff val="35000"/>
                </a:schemeClr>
              </a:solidFill>
              <a:cs typeface="Times New Roman" pitchFamily="18" charset="0"/>
            </a:endParaRPr>
          </a:p>
          <a:p>
            <a:r>
              <a:rPr lang="lv-LV" sz="3200" dirty="0">
                <a:solidFill>
                  <a:schemeClr val="tx1">
                    <a:lumMod val="65000"/>
                    <a:lumOff val="35000"/>
                  </a:schemeClr>
                </a:solidFill>
                <a:cs typeface="Times New Roman" pitchFamily="18" charset="0"/>
              </a:rPr>
              <a:t>Priekšlikumu un atzinumu izvērtējums</a:t>
            </a:r>
          </a:p>
          <a:p>
            <a:endParaRPr lang="lv-LV" sz="3200" dirty="0">
              <a:solidFill>
                <a:schemeClr val="tx1">
                  <a:lumMod val="65000"/>
                  <a:lumOff val="35000"/>
                </a:schemeClr>
              </a:solidFill>
              <a:cs typeface="Times New Roman" pitchFamily="18" charset="0"/>
            </a:endParaRPr>
          </a:p>
          <a:p>
            <a:r>
              <a:rPr lang="lv-LV" sz="3200" dirty="0">
                <a:solidFill>
                  <a:schemeClr val="tx1">
                    <a:lumMod val="65000"/>
                    <a:lumOff val="35000"/>
                  </a:schemeClr>
                </a:solidFill>
                <a:cs typeface="Times New Roman" pitchFamily="18" charset="0"/>
              </a:rPr>
              <a:t>Pilnveidotās redakcijas publiskā apspriešana</a:t>
            </a:r>
          </a:p>
          <a:p>
            <a:endParaRPr lang="lv-LV" sz="3200" dirty="0">
              <a:solidFill>
                <a:schemeClr val="tx1">
                  <a:lumMod val="65000"/>
                  <a:lumOff val="35000"/>
                </a:schemeClr>
              </a:solidFill>
              <a:cs typeface="Times New Roman" pitchFamily="18" charset="0"/>
            </a:endParaRPr>
          </a:p>
          <a:p>
            <a:r>
              <a:rPr lang="lv-LV" sz="3200" dirty="0">
                <a:solidFill>
                  <a:schemeClr val="tx1">
                    <a:lumMod val="65000"/>
                    <a:lumOff val="35000"/>
                  </a:schemeClr>
                </a:solidFill>
                <a:cs typeface="Times New Roman" pitchFamily="18" charset="0"/>
              </a:rPr>
              <a:t>Apstiprināts RTP2030</a:t>
            </a:r>
            <a:endParaRPr lang="lv-LV" sz="3200" b="1" dirty="0">
              <a:solidFill>
                <a:schemeClr val="tx1">
                  <a:lumMod val="50000"/>
                  <a:lumOff val="50000"/>
                </a:schemeClr>
              </a:solidFill>
            </a:endParaRPr>
          </a:p>
        </p:txBody>
      </p:sp>
      <p:sp>
        <p:nvSpPr>
          <p:cNvPr id="6" name="Taisnstūris 5">
            <a:extLst>
              <a:ext uri="{FF2B5EF4-FFF2-40B4-BE49-F238E27FC236}">
                <a16:creationId xmlns:a16="http://schemas.microsoft.com/office/drawing/2014/main" id="{D6B49355-E56D-4C6D-A5AA-464CF5922D57}"/>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D34CAB9E-DD91-4516-B7DD-9441E4CABEDA}"/>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
        <p:nvSpPr>
          <p:cNvPr id="3" name="Bultiņa: uz leju 2">
            <a:extLst>
              <a:ext uri="{FF2B5EF4-FFF2-40B4-BE49-F238E27FC236}">
                <a16:creationId xmlns:a16="http://schemas.microsoft.com/office/drawing/2014/main" id="{A0F4C175-AA98-4BE2-B1A5-F7790B7EB764}"/>
              </a:ext>
            </a:extLst>
          </p:cNvPr>
          <p:cNvSpPr/>
          <p:nvPr/>
        </p:nvSpPr>
        <p:spPr>
          <a:xfrm>
            <a:off x="2548648" y="2947478"/>
            <a:ext cx="914400" cy="476658"/>
          </a:xfrm>
          <a:prstGeom prst="down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Bultiņa: uz leju 9">
            <a:extLst>
              <a:ext uri="{FF2B5EF4-FFF2-40B4-BE49-F238E27FC236}">
                <a16:creationId xmlns:a16="http://schemas.microsoft.com/office/drawing/2014/main" id="{C2D3111B-1F98-4CCB-AAC7-844AFD1BB5EB}"/>
              </a:ext>
            </a:extLst>
          </p:cNvPr>
          <p:cNvSpPr/>
          <p:nvPr/>
        </p:nvSpPr>
        <p:spPr>
          <a:xfrm>
            <a:off x="2545403" y="3887821"/>
            <a:ext cx="914400" cy="476658"/>
          </a:xfrm>
          <a:prstGeom prst="down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a:p>
        </p:txBody>
      </p:sp>
      <p:sp>
        <p:nvSpPr>
          <p:cNvPr id="11" name="Bultiņa: uz leju 10">
            <a:extLst>
              <a:ext uri="{FF2B5EF4-FFF2-40B4-BE49-F238E27FC236}">
                <a16:creationId xmlns:a16="http://schemas.microsoft.com/office/drawing/2014/main" id="{6A75F96D-9851-4BAE-9376-BF8AAAD88FDA}"/>
              </a:ext>
            </a:extLst>
          </p:cNvPr>
          <p:cNvSpPr/>
          <p:nvPr/>
        </p:nvSpPr>
        <p:spPr>
          <a:xfrm>
            <a:off x="2551891" y="4837892"/>
            <a:ext cx="914400" cy="476658"/>
          </a:xfrm>
          <a:prstGeom prst="down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v-LV"/>
          </a:p>
        </p:txBody>
      </p:sp>
    </p:spTree>
    <p:extLst>
      <p:ext uri="{BB962C8B-B14F-4D97-AF65-F5344CB8AC3E}">
        <p14:creationId xmlns:p14="http://schemas.microsoft.com/office/powerpoint/2010/main" val="232564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isnstūris 6"/>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9" name="Picture 2"/>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
        <p:nvSpPr>
          <p:cNvPr id="5" name="Virsraksts 1"/>
          <p:cNvSpPr txBox="1">
            <a:spLocks/>
          </p:cNvSpPr>
          <p:nvPr/>
        </p:nvSpPr>
        <p:spPr bwMode="auto">
          <a:xfrm>
            <a:off x="2577104" y="4708430"/>
            <a:ext cx="7457796" cy="1251183"/>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6000" b="1" dirty="0">
                <a:solidFill>
                  <a:srgbClr val="C00000"/>
                </a:solidFill>
                <a:latin typeface="+mn-lt"/>
                <a:cs typeface="Times New Roman" pitchFamily="18" charset="0"/>
              </a:rPr>
              <a:t>PALDIES!</a:t>
            </a:r>
          </a:p>
        </p:txBody>
      </p:sp>
      <p:sp>
        <p:nvSpPr>
          <p:cNvPr id="2" name="Rectangle 1"/>
          <p:cNvSpPr/>
          <p:nvPr/>
        </p:nvSpPr>
        <p:spPr>
          <a:xfrm>
            <a:off x="2577104" y="1647430"/>
            <a:ext cx="9358734" cy="1936428"/>
          </a:xfrm>
          <a:prstGeom prst="rect">
            <a:avLst/>
          </a:prstGeom>
        </p:spPr>
        <p:txBody>
          <a:bodyPr wrap="square">
            <a:spAutoFit/>
          </a:bodyPr>
          <a:lstStyle/>
          <a:p>
            <a:pPr>
              <a:lnSpc>
                <a:spcPct val="107000"/>
              </a:lnSpc>
              <a:spcAft>
                <a:spcPts val="800"/>
              </a:spcAft>
            </a:pPr>
            <a:r>
              <a:rPr lang="lv-LV" sz="2800" dirty="0">
                <a:solidFill>
                  <a:schemeClr val="tx1">
                    <a:lumMod val="65000"/>
                    <a:lumOff val="35000"/>
                  </a:schemeClr>
                </a:solidFill>
                <a:cs typeface="Times New Roman" pitchFamily="18" charset="0"/>
              </a:rPr>
              <a:t>Informācijai par RTP2030 izstrādes procesu un sabiedrības līdzdalības pasākumiem aicinām sekot RDPAD mājas lapā </a:t>
            </a:r>
            <a:r>
              <a:rPr lang="lv-LV" sz="2800" dirty="0">
                <a:solidFill>
                  <a:schemeClr val="tx1">
                    <a:lumMod val="65000"/>
                    <a:lumOff val="35000"/>
                  </a:schemeClr>
                </a:solidFill>
                <a:cs typeface="Times New Roman" pitchFamily="18" charset="0"/>
                <a:hlinkClick r:id="rId4"/>
              </a:rPr>
              <a:t>www.rdpad.lv</a:t>
            </a:r>
            <a:r>
              <a:rPr lang="lv-LV" sz="2800" dirty="0">
                <a:solidFill>
                  <a:schemeClr val="tx1">
                    <a:lumMod val="65000"/>
                    <a:lumOff val="35000"/>
                  </a:schemeClr>
                </a:solidFill>
                <a:cs typeface="Times New Roman" pitchFamily="18" charset="0"/>
              </a:rPr>
              <a:t>  sadaļā „Teritorijas plānošana – Rīgas teritorijas plānojums – Izstrādē”.</a:t>
            </a:r>
          </a:p>
        </p:txBody>
      </p:sp>
    </p:spTree>
    <p:extLst>
      <p:ext uri="{BB962C8B-B14F-4D97-AF65-F5344CB8AC3E}">
        <p14:creationId xmlns:p14="http://schemas.microsoft.com/office/powerpoint/2010/main" val="206158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536" y="-60962"/>
            <a:ext cx="6495464" cy="6918962"/>
          </a:xfrm>
          <a:prstGeom prst="rect">
            <a:avLst/>
          </a:prstGeom>
        </p:spPr>
      </p:pic>
      <p:sp>
        <p:nvSpPr>
          <p:cNvPr id="6" name="Virsraksts 1"/>
          <p:cNvSpPr txBox="1">
            <a:spLocks/>
          </p:cNvSpPr>
          <p:nvPr/>
        </p:nvSpPr>
        <p:spPr bwMode="auto">
          <a:xfrm>
            <a:off x="1316208" y="684404"/>
            <a:ext cx="4136174" cy="6663636"/>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spcAft>
                <a:spcPts val="1200"/>
              </a:spcAft>
            </a:pPr>
            <a:r>
              <a:rPr lang="lv-LV" sz="3200" dirty="0">
                <a:solidFill>
                  <a:srgbClr val="C00000"/>
                </a:solidFill>
              </a:rPr>
              <a:t>Publiskā apspriešana </a:t>
            </a:r>
          </a:p>
          <a:p>
            <a:pPr lvl="2" algn="r"/>
            <a:r>
              <a:rPr lang="lv-LV" sz="3200" dirty="0">
                <a:solidFill>
                  <a:schemeClr val="tx1">
                    <a:lumMod val="65000"/>
                    <a:lumOff val="35000"/>
                  </a:schemeClr>
                </a:solidFill>
              </a:rPr>
              <a:t>09.01.2018.</a:t>
            </a:r>
          </a:p>
          <a:p>
            <a:pPr lvl="2" algn="r"/>
            <a:r>
              <a:rPr lang="lv-LV" sz="3200" dirty="0">
                <a:solidFill>
                  <a:schemeClr val="tx1">
                    <a:lumMod val="65000"/>
                    <a:lumOff val="35000"/>
                  </a:schemeClr>
                </a:solidFill>
              </a:rPr>
              <a:t>līdz</a:t>
            </a:r>
          </a:p>
          <a:p>
            <a:pPr lvl="2" algn="r"/>
            <a:r>
              <a:rPr lang="lv-LV" sz="3200" dirty="0">
                <a:solidFill>
                  <a:schemeClr val="tx1">
                    <a:lumMod val="65000"/>
                    <a:lumOff val="35000"/>
                  </a:schemeClr>
                </a:solidFill>
              </a:rPr>
              <a:t>08.02.2018. </a:t>
            </a:r>
          </a:p>
          <a:p>
            <a:endParaRPr lang="lv-LV" sz="3200" dirty="0">
              <a:solidFill>
                <a:schemeClr val="tx1">
                  <a:lumMod val="65000"/>
                  <a:lumOff val="35000"/>
                </a:schemeClr>
              </a:solidFill>
            </a:endParaRPr>
          </a:p>
          <a:p>
            <a:pPr algn="r"/>
            <a:endParaRPr lang="lv-LV" sz="3200" dirty="0">
              <a:solidFill>
                <a:schemeClr val="tx1">
                  <a:lumMod val="65000"/>
                  <a:lumOff val="35000"/>
                </a:schemeClr>
              </a:solidFill>
            </a:endParaRPr>
          </a:p>
          <a:p>
            <a:pPr algn="r"/>
            <a:r>
              <a:rPr lang="lv-LV" sz="3200" dirty="0">
                <a:solidFill>
                  <a:srgbClr val="C00000"/>
                </a:solidFill>
              </a:rPr>
              <a:t>Materiāli pieejami</a:t>
            </a:r>
            <a:r>
              <a:rPr lang="lv-LV" sz="3200" dirty="0">
                <a:solidFill>
                  <a:schemeClr val="tx1">
                    <a:lumMod val="65000"/>
                    <a:lumOff val="35000"/>
                  </a:schemeClr>
                </a:solidFill>
              </a:rPr>
              <a:t>  </a:t>
            </a:r>
            <a:r>
              <a:rPr lang="lv-LV" sz="3200" dirty="0">
                <a:solidFill>
                  <a:schemeClr val="tx1">
                    <a:lumMod val="65000"/>
                    <a:lumOff val="35000"/>
                  </a:schemeClr>
                </a:solidFill>
                <a:hlinkClick r:id="rId4"/>
              </a:rPr>
              <a:t>www.geolatvija.lv</a:t>
            </a:r>
            <a:r>
              <a:rPr lang="lv-LV" sz="3200" dirty="0">
                <a:solidFill>
                  <a:schemeClr val="tx1">
                    <a:lumMod val="65000"/>
                    <a:lumOff val="35000"/>
                  </a:schemeClr>
                </a:solidFill>
              </a:rPr>
              <a:t>   </a:t>
            </a:r>
            <a:r>
              <a:rPr lang="lv-LV" sz="3200" dirty="0">
                <a:solidFill>
                  <a:schemeClr val="tx1">
                    <a:lumMod val="65000"/>
                    <a:lumOff val="35000"/>
                  </a:schemeClr>
                </a:solidFill>
                <a:hlinkClick r:id="rId5"/>
              </a:rPr>
              <a:t>www.rdpad.lv</a:t>
            </a:r>
            <a:r>
              <a:rPr lang="lv-LV" sz="3200" dirty="0">
                <a:solidFill>
                  <a:schemeClr val="tx1">
                    <a:lumMod val="65000"/>
                    <a:lumOff val="35000"/>
                  </a:schemeClr>
                </a:solidFill>
              </a:rPr>
              <a:t> </a:t>
            </a:r>
          </a:p>
          <a:p>
            <a:pPr algn="r"/>
            <a:r>
              <a:rPr lang="lv-LV" sz="3200" dirty="0">
                <a:solidFill>
                  <a:schemeClr val="tx1">
                    <a:lumMod val="65000"/>
                    <a:lumOff val="35000"/>
                  </a:schemeClr>
                </a:solidFill>
              </a:rPr>
              <a:t>Rātsnamā</a:t>
            </a:r>
          </a:p>
          <a:p>
            <a:pPr algn="r"/>
            <a:r>
              <a:rPr lang="lv-LV" sz="3200" dirty="0">
                <a:solidFill>
                  <a:schemeClr val="tx1">
                    <a:lumMod val="65000"/>
                    <a:lumOff val="35000"/>
                  </a:schemeClr>
                </a:solidFill>
                <a:latin typeface="+mn-lt"/>
                <a:cs typeface="Times New Roman" pitchFamily="18" charset="0"/>
              </a:rPr>
              <a:t>RDPAD</a:t>
            </a:r>
            <a:endParaRPr lang="en-US" sz="2600" dirty="0">
              <a:solidFill>
                <a:schemeClr val="tx1">
                  <a:lumMod val="65000"/>
                  <a:lumOff val="35000"/>
                </a:schemeClr>
              </a:solidFill>
              <a:latin typeface="+mn-lt"/>
              <a:cs typeface="Times New Roman" pitchFamily="18" charset="0"/>
            </a:endParaRPr>
          </a:p>
        </p:txBody>
      </p:sp>
      <p:sp>
        <p:nvSpPr>
          <p:cNvPr id="8" name="Taisnstūris 7">
            <a:extLst>
              <a:ext uri="{FF2B5EF4-FFF2-40B4-BE49-F238E27FC236}">
                <a16:creationId xmlns:a16="http://schemas.microsoft.com/office/drawing/2014/main" id="{8825D3B8-5793-4142-829D-3604D3891B85}"/>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10" name="Picture 2">
            <a:extLst>
              <a:ext uri="{FF2B5EF4-FFF2-40B4-BE49-F238E27FC236}">
                <a16:creationId xmlns:a16="http://schemas.microsoft.com/office/drawing/2014/main" id="{04E72178-C345-414D-AF77-9D079F5DC271}"/>
              </a:ext>
            </a:extLst>
          </p:cNvPr>
          <p:cNvPicPr>
            <a:picLocks noChangeAspect="1" noChangeArrowheads="1"/>
          </p:cNvPicPr>
          <p:nvPr/>
        </p:nvPicPr>
        <p:blipFill>
          <a:blip r:embed="rId6"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290745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A48811A1-7247-49CD-A37C-DDD53131DC08}"/>
              </a:ext>
            </a:extLst>
          </p:cNvPr>
          <p:cNvSpPr/>
          <p:nvPr/>
        </p:nvSpPr>
        <p:spPr>
          <a:xfrm>
            <a:off x="25455"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10" name="Picture 2">
            <a:extLst>
              <a:ext uri="{FF2B5EF4-FFF2-40B4-BE49-F238E27FC236}">
                <a16:creationId xmlns:a16="http://schemas.microsoft.com/office/drawing/2014/main" id="{D80DF89B-F90E-4ABB-A6E8-B0EAD776E8A2}"/>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62215"/>
          <a:stretch/>
        </p:blipFill>
        <p:spPr>
          <a:xfrm>
            <a:off x="0" y="4838700"/>
            <a:ext cx="12192000" cy="2004856"/>
          </a:xfrm>
          <a:prstGeom prst="rect">
            <a:avLst/>
          </a:prstGeom>
        </p:spPr>
      </p:pic>
      <p:sp>
        <p:nvSpPr>
          <p:cNvPr id="8" name="Virsraksts 1"/>
          <p:cNvSpPr txBox="1">
            <a:spLocks/>
          </p:cNvSpPr>
          <p:nvPr/>
        </p:nvSpPr>
        <p:spPr bwMode="auto">
          <a:xfrm>
            <a:off x="1349107" y="685976"/>
            <a:ext cx="10763249" cy="6663636"/>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spcAft>
                <a:spcPts val="1200"/>
              </a:spcAft>
            </a:pPr>
            <a:r>
              <a:rPr lang="lv-LV" sz="3600" b="1" dirty="0">
                <a:solidFill>
                  <a:srgbClr val="C00000"/>
                </a:solidFill>
              </a:rPr>
              <a:t>Apspriešanas aktivitātes</a:t>
            </a:r>
          </a:p>
          <a:p>
            <a:pPr marL="457200" indent="-457200">
              <a:spcAft>
                <a:spcPts val="1200"/>
              </a:spcAft>
              <a:buFont typeface="Arial" panose="020B0604020202020204" pitchFamily="34" charset="0"/>
              <a:buChar char="•"/>
            </a:pPr>
            <a:r>
              <a:rPr lang="lv-LV" sz="3200" dirty="0">
                <a:solidFill>
                  <a:schemeClr val="tx1">
                    <a:lumMod val="65000"/>
                    <a:lumOff val="35000"/>
                  </a:schemeClr>
                </a:solidFill>
              </a:rPr>
              <a:t>Konsultācijas klātienē RDPAD </a:t>
            </a:r>
          </a:p>
          <a:p>
            <a:pPr marL="457200" indent="-457200">
              <a:spcAft>
                <a:spcPts val="0"/>
              </a:spcAft>
              <a:buFont typeface="Arial" panose="020B0604020202020204" pitchFamily="34" charset="0"/>
              <a:buChar char="•"/>
            </a:pPr>
            <a:r>
              <a:rPr lang="lv-LV" sz="3200" dirty="0">
                <a:solidFill>
                  <a:schemeClr val="tx1">
                    <a:lumMod val="65000"/>
                    <a:lumOff val="35000"/>
                  </a:schemeClr>
                </a:solidFill>
              </a:rPr>
              <a:t>Sanāksme 23.01.2018:</a:t>
            </a:r>
          </a:p>
          <a:p>
            <a:pPr lvl="7"/>
            <a:r>
              <a:rPr lang="lv-LV" sz="2600" dirty="0">
                <a:solidFill>
                  <a:schemeClr val="tx1">
                    <a:lumMod val="65000"/>
                    <a:lumOff val="35000"/>
                  </a:schemeClr>
                </a:solidFill>
              </a:rPr>
              <a:t>92 dalībnieki</a:t>
            </a:r>
          </a:p>
          <a:p>
            <a:pPr lvl="7"/>
            <a:r>
              <a:rPr lang="lv-LV" sz="2600" dirty="0">
                <a:solidFill>
                  <a:schemeClr val="tx1">
                    <a:lumMod val="65000"/>
                    <a:lumOff val="35000"/>
                  </a:schemeClr>
                </a:solidFill>
              </a:rPr>
              <a:t>Sanāksmes protokols </a:t>
            </a:r>
            <a:r>
              <a:rPr lang="lv-LV" sz="2600" u="sng" dirty="0">
                <a:solidFill>
                  <a:schemeClr val="tx1">
                    <a:lumMod val="65000"/>
                    <a:lumOff val="35000"/>
                  </a:schemeClr>
                </a:solidFill>
                <a:hlinkClick r:id="rId5"/>
              </a:rPr>
              <a:t>www.rdpad.lv</a:t>
            </a:r>
            <a:endParaRPr lang="lv-LV" sz="2600" dirty="0">
              <a:solidFill>
                <a:schemeClr val="tx1">
                  <a:lumMod val="65000"/>
                  <a:lumOff val="35000"/>
                </a:schemeClr>
              </a:solidFill>
            </a:endParaRPr>
          </a:p>
          <a:p>
            <a:pPr lvl="7"/>
            <a:r>
              <a:rPr lang="lv-LV" sz="2600" dirty="0">
                <a:solidFill>
                  <a:schemeClr val="tx1">
                    <a:lumMod val="65000"/>
                    <a:lumOff val="35000"/>
                  </a:schemeClr>
                </a:solidFill>
              </a:rPr>
              <a:t>Ieraksts - </a:t>
            </a:r>
            <a:r>
              <a:rPr lang="lv-LV" sz="2600" u="sng" dirty="0">
                <a:solidFill>
                  <a:schemeClr val="tx1">
                    <a:lumMod val="65000"/>
                    <a:lumOff val="35000"/>
                  </a:schemeClr>
                </a:solidFill>
                <a:hlinkClick r:id="rId6"/>
              </a:rPr>
              <a:t>www.riga.lv</a:t>
            </a:r>
            <a:r>
              <a:rPr lang="lv-LV" sz="2600" dirty="0">
                <a:solidFill>
                  <a:schemeClr val="tx1">
                    <a:lumMod val="65000"/>
                    <a:lumOff val="35000"/>
                  </a:schemeClr>
                </a:solidFill>
              </a:rPr>
              <a:t> </a:t>
            </a:r>
          </a:p>
          <a:p>
            <a:pPr marL="457200" indent="-457200">
              <a:spcAft>
                <a:spcPts val="1200"/>
              </a:spcAft>
              <a:buFont typeface="Arial" panose="020B0604020202020204" pitchFamily="34" charset="0"/>
              <a:buChar char="•"/>
            </a:pPr>
            <a:r>
              <a:rPr lang="lv-LV" sz="3200" dirty="0">
                <a:solidFill>
                  <a:schemeClr val="tx1">
                    <a:lumMod val="65000"/>
                    <a:lumOff val="35000"/>
                  </a:schemeClr>
                </a:solidFill>
              </a:rPr>
              <a:t>Tikšanās ar uzņēmējiem</a:t>
            </a:r>
          </a:p>
          <a:p>
            <a:pPr marL="457200" indent="-457200">
              <a:spcAft>
                <a:spcPts val="1200"/>
              </a:spcAft>
              <a:buFont typeface="Arial" panose="020B0604020202020204" pitchFamily="34" charset="0"/>
              <a:buChar char="•"/>
            </a:pPr>
            <a:r>
              <a:rPr lang="lv-LV" sz="3200" dirty="0">
                <a:solidFill>
                  <a:schemeClr val="tx1">
                    <a:lumMod val="65000"/>
                    <a:lumOff val="35000"/>
                  </a:schemeClr>
                </a:solidFill>
              </a:rPr>
              <a:t>8 tikšanās RDPAD ar </a:t>
            </a:r>
            <a:r>
              <a:rPr lang="lv-LV" sz="2600" dirty="0">
                <a:solidFill>
                  <a:schemeClr val="tx1">
                    <a:lumMod val="65000"/>
                    <a:lumOff val="35000"/>
                  </a:schemeClr>
                </a:solidFill>
              </a:rPr>
              <a:t>8 apkaimju biedrībām, 2 vides NVO</a:t>
            </a:r>
          </a:p>
          <a:p>
            <a:pPr lvl="0"/>
            <a:endParaRPr lang="lv-LV" sz="3200" dirty="0"/>
          </a:p>
          <a:p>
            <a:pPr lvl="5">
              <a:defRPr/>
            </a:pPr>
            <a:r>
              <a:rPr lang="lv-LV" sz="2600" b="1" dirty="0">
                <a:solidFill>
                  <a:srgbClr val="C00000"/>
                </a:solidFill>
                <a:latin typeface="+mn-lt"/>
                <a:cs typeface="Times New Roman" pitchFamily="18" charset="0"/>
              </a:rPr>
              <a:t> </a:t>
            </a:r>
          </a:p>
          <a:p>
            <a:pPr lvl="0">
              <a:defRPr/>
            </a:pPr>
            <a:endParaRPr lang="en-US" sz="2600" b="1" dirty="0">
              <a:solidFill>
                <a:srgbClr val="C00000"/>
              </a:solidFill>
              <a:latin typeface="+mn-lt"/>
              <a:cs typeface="Times New Roman" pitchFamily="18" charset="0"/>
            </a:endParaRPr>
          </a:p>
        </p:txBody>
      </p:sp>
    </p:spTree>
    <p:extLst>
      <p:ext uri="{BB962C8B-B14F-4D97-AF65-F5344CB8AC3E}">
        <p14:creationId xmlns:p14="http://schemas.microsoft.com/office/powerpoint/2010/main" val="317635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1328055" y="657115"/>
            <a:ext cx="7457796" cy="1318335"/>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4000" b="1" dirty="0">
                <a:solidFill>
                  <a:schemeClr val="tx1">
                    <a:lumMod val="65000"/>
                    <a:lumOff val="35000"/>
                  </a:schemeClr>
                </a:solidFill>
                <a:cs typeface="Times New Roman" pitchFamily="18" charset="0"/>
              </a:rPr>
              <a:t>Priekšlikumi kopā ~ 1500</a:t>
            </a:r>
          </a:p>
          <a:p>
            <a:pPr>
              <a:defRPr/>
            </a:pPr>
            <a:r>
              <a:rPr lang="lv-LV" sz="4000" b="1" dirty="0">
                <a:solidFill>
                  <a:srgbClr val="C00000"/>
                </a:solidFill>
                <a:cs typeface="Times New Roman" pitchFamily="18" charset="0"/>
              </a:rPr>
              <a:t>Iesniegumi - 769 </a:t>
            </a:r>
          </a:p>
          <a:p>
            <a:pPr lvl="0">
              <a:defRPr/>
            </a:pPr>
            <a:endParaRPr lang="lv-LV" sz="2600" b="1" dirty="0">
              <a:solidFill>
                <a:srgbClr val="C00000"/>
              </a:solidFill>
              <a:latin typeface="+mn-lt"/>
              <a:cs typeface="Times New Roman" pitchFamily="18" charset="0"/>
            </a:endParaRPr>
          </a:p>
        </p:txBody>
      </p:sp>
      <p:sp>
        <p:nvSpPr>
          <p:cNvPr id="2" name="TextBox 1"/>
          <p:cNvSpPr txBox="1"/>
          <p:nvPr/>
        </p:nvSpPr>
        <p:spPr>
          <a:xfrm>
            <a:off x="1559664" y="2205580"/>
            <a:ext cx="10492906" cy="4139595"/>
          </a:xfrm>
          <a:prstGeom prst="rect">
            <a:avLst/>
          </a:prstGeom>
          <a:noFill/>
        </p:spPr>
        <p:txBody>
          <a:bodyPr wrap="square" rtlCol="0">
            <a:spAutoFit/>
          </a:bodyPr>
          <a:lstStyle/>
          <a:p>
            <a:pPr lvl="0"/>
            <a:r>
              <a:rPr lang="lv-LV" sz="2800" dirty="0">
                <a:solidFill>
                  <a:schemeClr val="tx1">
                    <a:lumMod val="65000"/>
                    <a:lumOff val="35000"/>
                  </a:schemeClr>
                </a:solidFill>
              </a:rPr>
              <a:t>Kopā 769 iesniegumi: </a:t>
            </a:r>
          </a:p>
          <a:p>
            <a:pPr marL="914377" lvl="1" indent="-457200">
              <a:spcBef>
                <a:spcPts val="600"/>
              </a:spcBef>
              <a:buFont typeface="Arial" panose="020B0604020202020204" pitchFamily="34" charset="0"/>
              <a:buChar char="•"/>
            </a:pPr>
            <a:r>
              <a:rPr lang="lv-LV" sz="2800" dirty="0">
                <a:solidFill>
                  <a:schemeClr val="tx1">
                    <a:lumMod val="65000"/>
                    <a:lumOff val="35000"/>
                  </a:schemeClr>
                </a:solidFill>
              </a:rPr>
              <a:t>293</a:t>
            </a:r>
            <a:r>
              <a:rPr lang="lv-LV" sz="2800" b="1" dirty="0">
                <a:solidFill>
                  <a:schemeClr val="tx1">
                    <a:lumMod val="65000"/>
                    <a:lumOff val="35000"/>
                  </a:schemeClr>
                </a:solidFill>
              </a:rPr>
              <a:t> </a:t>
            </a:r>
            <a:r>
              <a:rPr lang="lv-LV" sz="2800" dirty="0">
                <a:solidFill>
                  <a:schemeClr val="tx1">
                    <a:lumMod val="65000"/>
                    <a:lumOff val="35000"/>
                  </a:schemeClr>
                </a:solidFill>
              </a:rPr>
              <a:t>(saņemti pa pastu, RDPAD e-pastā, iesniegti RD Klientu apkalpošanas centros) </a:t>
            </a:r>
          </a:p>
          <a:p>
            <a:pPr marL="914377" lvl="1" indent="-457200">
              <a:spcBef>
                <a:spcPts val="600"/>
              </a:spcBef>
              <a:buFont typeface="Arial" panose="020B0604020202020204" pitchFamily="34" charset="0"/>
              <a:buChar char="•"/>
            </a:pPr>
            <a:r>
              <a:rPr lang="lv-LV" sz="2800" dirty="0">
                <a:solidFill>
                  <a:schemeClr val="tx1">
                    <a:lumMod val="65000"/>
                    <a:lumOff val="35000"/>
                  </a:schemeClr>
                </a:solidFill>
              </a:rPr>
              <a:t>476 iesniegumi iesniegti </a:t>
            </a:r>
            <a:r>
              <a:rPr lang="lv-LV" sz="2800" u="sng" dirty="0">
                <a:hlinkClick r:id="rId3"/>
              </a:rPr>
              <a:t>www.geolatvija.lv</a:t>
            </a:r>
            <a:endParaRPr lang="lv-LV" sz="2800" dirty="0"/>
          </a:p>
          <a:p>
            <a:pPr marL="914377" lvl="1" indent="-457200">
              <a:spcBef>
                <a:spcPts val="600"/>
              </a:spcBef>
              <a:buFont typeface="Arial" panose="020B0604020202020204" pitchFamily="34" charset="0"/>
              <a:buChar char="•"/>
            </a:pPr>
            <a:r>
              <a:rPr lang="lv-LV" sz="2800" dirty="0">
                <a:solidFill>
                  <a:schemeClr val="tx1">
                    <a:lumMod val="65000"/>
                    <a:lumOff val="35000"/>
                  </a:schemeClr>
                </a:solidFill>
              </a:rPr>
              <a:t>Vairāki iesniegumi ir kolektīvi,</a:t>
            </a:r>
            <a:r>
              <a:rPr lang="lv-LV" sz="2800" dirty="0"/>
              <a:t> </a:t>
            </a:r>
            <a:r>
              <a:rPr lang="lv-LV" sz="2800" dirty="0">
                <a:solidFill>
                  <a:srgbClr val="00B050"/>
                </a:solidFill>
              </a:rPr>
              <a:t>t.sk. biedrības "Bolderājas grupa" iesniegums ar 5150 parakstiem</a:t>
            </a:r>
          </a:p>
          <a:p>
            <a:pPr lvl="0"/>
            <a:endParaRPr lang="lv-LV" sz="2400" dirty="0"/>
          </a:p>
          <a:p>
            <a:r>
              <a:rPr lang="lv-LV" sz="2800" dirty="0">
                <a:solidFill>
                  <a:schemeClr val="tx1">
                    <a:lumMod val="65000"/>
                    <a:lumOff val="35000"/>
                  </a:schemeClr>
                </a:solidFill>
              </a:rPr>
              <a:t>Ņemot vērā apspriešanas rezultātus, RTP2030 redakcija tiks virzīta RD lēmuma pieņemšanai par redakcijas pilnveidošanu</a:t>
            </a:r>
            <a:endParaRPr lang="lv-LV" sz="2800" b="1" dirty="0">
              <a:solidFill>
                <a:schemeClr val="tx1">
                  <a:lumMod val="65000"/>
                  <a:lumOff val="35000"/>
                </a:schemeClr>
              </a:solidFill>
            </a:endParaRPr>
          </a:p>
        </p:txBody>
      </p:sp>
      <p:sp>
        <p:nvSpPr>
          <p:cNvPr id="6" name="Taisnstūris 5">
            <a:extLst>
              <a:ext uri="{FF2B5EF4-FFF2-40B4-BE49-F238E27FC236}">
                <a16:creationId xmlns:a16="http://schemas.microsoft.com/office/drawing/2014/main" id="{F66078F3-128C-48E0-B507-C36E0EAB3C04}"/>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FB8FE3B5-C4D2-4BA3-9FF8-E613812DA91B}"/>
              </a:ext>
            </a:extLst>
          </p:cNvPr>
          <p:cNvPicPr>
            <a:picLocks noChangeAspect="1" noChangeArrowheads="1"/>
          </p:cNvPicPr>
          <p:nvPr/>
        </p:nvPicPr>
        <p:blipFill>
          <a:blip r:embed="rId4"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39642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1305690" y="655054"/>
            <a:ext cx="7457796" cy="1318335"/>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3600" b="1" dirty="0">
                <a:solidFill>
                  <a:srgbClr val="C00000"/>
                </a:solidFill>
              </a:rPr>
              <a:t>Priekšlikumu apkopojums</a:t>
            </a:r>
            <a:endParaRPr lang="lv-LV" sz="3600" b="1" dirty="0">
              <a:solidFill>
                <a:srgbClr val="C00000"/>
              </a:solidFill>
              <a:latin typeface="+mn-lt"/>
              <a:cs typeface="Times New Roman" pitchFamily="18" charset="0"/>
            </a:endParaRPr>
          </a:p>
        </p:txBody>
      </p:sp>
      <p:sp>
        <p:nvSpPr>
          <p:cNvPr id="2" name="TextBox 1"/>
          <p:cNvSpPr txBox="1"/>
          <p:nvPr/>
        </p:nvSpPr>
        <p:spPr>
          <a:xfrm>
            <a:off x="1305690" y="1493170"/>
            <a:ext cx="10474506" cy="4662815"/>
          </a:xfrm>
          <a:prstGeom prst="rect">
            <a:avLst/>
          </a:prstGeom>
          <a:noFill/>
        </p:spPr>
        <p:txBody>
          <a:bodyPr wrap="square" rtlCol="0">
            <a:spAutoFit/>
          </a:bodyPr>
          <a:lstStyle/>
          <a:p>
            <a:pPr marL="457200" lvl="0" indent="-457200">
              <a:spcAft>
                <a:spcPts val="1800"/>
              </a:spcAft>
              <a:buFont typeface="Arial" panose="020B0604020202020204" pitchFamily="34" charset="0"/>
              <a:buChar char="•"/>
            </a:pPr>
            <a:r>
              <a:rPr lang="lv-LV" sz="2800" dirty="0">
                <a:solidFill>
                  <a:schemeClr val="tx1">
                    <a:lumMod val="65000"/>
                    <a:lumOff val="35000"/>
                  </a:schemeClr>
                </a:solidFill>
              </a:rPr>
              <a:t>1150 priekšlikumi attiecas uz RTP2030 kompetenci</a:t>
            </a:r>
          </a:p>
          <a:p>
            <a:pPr marL="457200" lvl="0" indent="-457200">
              <a:spcAft>
                <a:spcPts val="1800"/>
              </a:spcAft>
              <a:buFont typeface="Arial" panose="020B0604020202020204" pitchFamily="34" charset="0"/>
              <a:buChar char="•"/>
            </a:pPr>
            <a:r>
              <a:rPr lang="lv-LV" sz="2800" dirty="0">
                <a:solidFill>
                  <a:schemeClr val="tx1">
                    <a:lumMod val="65000"/>
                    <a:lumOff val="35000"/>
                  </a:schemeClr>
                </a:solidFill>
              </a:rPr>
              <a:t>350 priekšlikumi neattiecas uz RTP2030 kompetenci</a:t>
            </a:r>
          </a:p>
          <a:p>
            <a:pPr marL="457200" lvl="0" indent="-457200">
              <a:spcAft>
                <a:spcPts val="1800"/>
              </a:spcAft>
              <a:buFont typeface="Arial" panose="020B0604020202020204" pitchFamily="34" charset="0"/>
              <a:buChar char="•"/>
            </a:pPr>
            <a:r>
              <a:rPr lang="lv-LV" sz="2800" dirty="0">
                <a:solidFill>
                  <a:schemeClr val="tx1">
                    <a:lumMod val="65000"/>
                    <a:lumOff val="35000"/>
                  </a:schemeClr>
                </a:solidFill>
                <a:cs typeface="Times New Roman" pitchFamily="18" charset="0"/>
              </a:rPr>
              <a:t>Visi priekšlikumi, kas saņemti noteiktajā termiņā, ir iekļauti priekšlikumu apkopojumā (arī tie, kas neattiecas uz RTP2030), kas tiks pievienots lēmumprojektam par redakcijas pilnveidošanu</a:t>
            </a:r>
          </a:p>
          <a:p>
            <a:pPr lvl="0"/>
            <a:endParaRPr lang="lv-LV" sz="2800" dirty="0">
              <a:solidFill>
                <a:schemeClr val="tx1">
                  <a:lumMod val="65000"/>
                  <a:lumOff val="35000"/>
                </a:schemeClr>
              </a:solidFill>
              <a:cs typeface="Times New Roman" pitchFamily="18" charset="0"/>
            </a:endParaRPr>
          </a:p>
          <a:p>
            <a:endParaRPr lang="lv-LV" sz="2800" b="1" dirty="0">
              <a:solidFill>
                <a:schemeClr val="tx1">
                  <a:lumMod val="50000"/>
                  <a:lumOff val="50000"/>
                </a:schemeClr>
              </a:solidFill>
            </a:endParaRPr>
          </a:p>
          <a:p>
            <a:endParaRPr lang="lv-LV" sz="2800" b="1" dirty="0">
              <a:solidFill>
                <a:schemeClr val="tx1">
                  <a:lumMod val="50000"/>
                  <a:lumOff val="50000"/>
                </a:schemeClr>
              </a:solidFill>
            </a:endParaRPr>
          </a:p>
        </p:txBody>
      </p:sp>
      <p:sp>
        <p:nvSpPr>
          <p:cNvPr id="6" name="Taisnstūris 5">
            <a:extLst>
              <a:ext uri="{FF2B5EF4-FFF2-40B4-BE49-F238E27FC236}">
                <a16:creationId xmlns:a16="http://schemas.microsoft.com/office/drawing/2014/main" id="{5107C5C9-6B84-4A32-BC17-C0A487E65FF7}"/>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10B0F7AE-16B1-4F9D-A3D4-4DD91814030E}"/>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14220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Virsraksts 1">
            <a:extLst>
              <a:ext uri="{FF2B5EF4-FFF2-40B4-BE49-F238E27FC236}">
                <a16:creationId xmlns:a16="http://schemas.microsoft.com/office/drawing/2014/main" id="{40DD9AA2-63CA-48CD-8F5A-BE76432E5351}"/>
              </a:ext>
            </a:extLst>
          </p:cNvPr>
          <p:cNvSpPr txBox="1">
            <a:spLocks/>
          </p:cNvSpPr>
          <p:nvPr/>
        </p:nvSpPr>
        <p:spPr bwMode="auto">
          <a:xfrm>
            <a:off x="1305690" y="655054"/>
            <a:ext cx="10513416" cy="1318335"/>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3600" b="1" dirty="0">
                <a:solidFill>
                  <a:srgbClr val="C00000"/>
                </a:solidFill>
              </a:rPr>
              <a:t>Pēc termiņa iesniegtie priekšlikumi</a:t>
            </a:r>
            <a:endParaRPr lang="lv-LV" sz="3600" b="1" dirty="0">
              <a:solidFill>
                <a:srgbClr val="C00000"/>
              </a:solidFill>
              <a:latin typeface="+mn-lt"/>
              <a:cs typeface="Times New Roman" pitchFamily="18" charset="0"/>
            </a:endParaRPr>
          </a:p>
        </p:txBody>
      </p:sp>
      <p:sp>
        <p:nvSpPr>
          <p:cNvPr id="2" name="TextBox 1"/>
          <p:cNvSpPr txBox="1"/>
          <p:nvPr/>
        </p:nvSpPr>
        <p:spPr>
          <a:xfrm>
            <a:off x="1409193" y="1488913"/>
            <a:ext cx="10507189" cy="3693319"/>
          </a:xfrm>
          <a:prstGeom prst="rect">
            <a:avLst/>
          </a:prstGeom>
          <a:noFill/>
        </p:spPr>
        <p:txBody>
          <a:bodyPr wrap="square" rtlCol="0">
            <a:spAutoFit/>
          </a:bodyPr>
          <a:lstStyle/>
          <a:p>
            <a:pPr lvl="0">
              <a:spcAft>
                <a:spcPts val="1200"/>
              </a:spcAft>
              <a:buNone/>
            </a:pPr>
            <a:r>
              <a:rPr lang="lv-LV" sz="2800" dirty="0">
                <a:solidFill>
                  <a:schemeClr val="tx1">
                    <a:lumMod val="65000"/>
                    <a:lumOff val="35000"/>
                  </a:schemeClr>
                </a:solidFill>
              </a:rPr>
              <a:t>Pēc 08.02.2018. iesniegtie priekšlikumi atbilstoši Ministru Kabineta 14.10.2014. noteikumu Nr. 628 “Noteikumi par pašvaldību teritorijas attīstības plānošanas dokumentiem” 86. un 87. punktam </a:t>
            </a:r>
            <a:r>
              <a:rPr lang="lv-LV" sz="2800" dirty="0">
                <a:solidFill>
                  <a:srgbClr val="C00000"/>
                </a:solidFill>
              </a:rPr>
              <a:t>netiks iekļauti apkopojumā</a:t>
            </a:r>
            <a:r>
              <a:rPr lang="lv-LV" sz="2800" dirty="0">
                <a:solidFill>
                  <a:schemeClr val="tx1">
                    <a:lumMod val="65000"/>
                    <a:lumOff val="35000"/>
                  </a:schemeClr>
                </a:solidFill>
              </a:rPr>
              <a:t> par publiskās apspriešanas laikā saņemtajiem priekšlikumiem un institūciju atzinumiem iesniegšanai Rīgas domē. </a:t>
            </a:r>
          </a:p>
          <a:p>
            <a:pPr lvl="0">
              <a:spcAft>
                <a:spcPts val="1200"/>
              </a:spcAft>
              <a:buNone/>
            </a:pPr>
            <a:r>
              <a:rPr lang="lv-LV" sz="2800" dirty="0">
                <a:solidFill>
                  <a:schemeClr val="tx1">
                    <a:lumMod val="65000"/>
                    <a:lumOff val="35000"/>
                  </a:schemeClr>
                </a:solidFill>
              </a:rPr>
              <a:t>Departaments priekšlikumus </a:t>
            </a:r>
            <a:r>
              <a:rPr lang="lv-LV" sz="2800" dirty="0">
                <a:solidFill>
                  <a:srgbClr val="C00000"/>
                </a:solidFill>
              </a:rPr>
              <a:t>pieņems zināšanai</a:t>
            </a:r>
            <a:r>
              <a:rPr lang="lv-LV" sz="2800" dirty="0">
                <a:solidFill>
                  <a:schemeClr val="tx1">
                    <a:lumMod val="65000"/>
                    <a:lumOff val="35000"/>
                  </a:schemeClr>
                </a:solidFill>
              </a:rPr>
              <a:t> turpmākajā plānošanas procesā.</a:t>
            </a:r>
          </a:p>
        </p:txBody>
      </p:sp>
      <p:sp>
        <p:nvSpPr>
          <p:cNvPr id="6" name="Taisnstūris 5">
            <a:extLst>
              <a:ext uri="{FF2B5EF4-FFF2-40B4-BE49-F238E27FC236}">
                <a16:creationId xmlns:a16="http://schemas.microsoft.com/office/drawing/2014/main" id="{6E45D89F-C8E5-473F-BA57-01DCACBF6372}"/>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BFD87F95-4C52-4590-9BC4-8DE13E51C47D}"/>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95713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568" y="1499648"/>
            <a:ext cx="10694368" cy="4801314"/>
          </a:xfrm>
          <a:prstGeom prst="rect">
            <a:avLst/>
          </a:prstGeom>
        </p:spPr>
        <p:txBody>
          <a:bodyPr wrap="square">
            <a:spAutoFit/>
          </a:bodyPr>
          <a:lstStyle/>
          <a:p>
            <a:pPr>
              <a:spcBef>
                <a:spcPts val="600"/>
              </a:spcBef>
              <a:spcAft>
                <a:spcPts val="600"/>
              </a:spcAft>
              <a:buNone/>
            </a:pPr>
            <a:r>
              <a:rPr lang="lv-LV" sz="2800" dirty="0">
                <a:solidFill>
                  <a:schemeClr val="tx1">
                    <a:lumMod val="65000"/>
                    <a:lumOff val="35000"/>
                  </a:schemeClr>
                </a:solidFill>
              </a:rPr>
              <a:t>STARPATBILDE</a:t>
            </a:r>
          </a:p>
          <a:p>
            <a:pPr>
              <a:spcBef>
                <a:spcPts val="600"/>
              </a:spcBef>
              <a:spcAft>
                <a:spcPts val="600"/>
              </a:spcAft>
              <a:buNone/>
            </a:pPr>
            <a:r>
              <a:rPr lang="lv-LV" sz="2400" dirty="0">
                <a:solidFill>
                  <a:schemeClr val="tx1">
                    <a:lumMod val="65000"/>
                    <a:lumOff val="35000"/>
                  </a:schemeClr>
                </a:solidFill>
              </a:rPr>
              <a:t>Departaments izvērtēs Jūsu priekšlikumu, sagatavojot RTP2030 gala redakciju, un atbildi sniegs pēc visu priekšlikumu un valsts un pašvaldības institūciju atzinumu saņemšanas un izvērtēšanas. Ņemot vērā procesa sarežģītību un apjomu, Departaments plāno, ka priekšlikumu un atzinumu izvērtēšanai būs nepieciešami vismaz</a:t>
            </a:r>
            <a:r>
              <a:rPr lang="lv-LV" sz="2400" b="1" dirty="0">
                <a:solidFill>
                  <a:schemeClr val="tx1">
                    <a:lumMod val="65000"/>
                    <a:lumOff val="35000"/>
                  </a:schemeClr>
                </a:solidFill>
              </a:rPr>
              <a:t> </a:t>
            </a:r>
            <a:r>
              <a:rPr lang="lv-LV" sz="2400" b="1" dirty="0">
                <a:solidFill>
                  <a:srgbClr val="C00000"/>
                </a:solidFill>
              </a:rPr>
              <a:t>6 mēneši</a:t>
            </a:r>
            <a:r>
              <a:rPr lang="lv-LV" sz="2400" dirty="0">
                <a:solidFill>
                  <a:schemeClr val="tx1">
                    <a:lumMod val="65000"/>
                    <a:lumOff val="35000"/>
                  </a:schemeClr>
                </a:solidFill>
              </a:rPr>
              <a:t>.</a:t>
            </a:r>
          </a:p>
          <a:p>
            <a:pPr>
              <a:spcBef>
                <a:spcPts val="600"/>
              </a:spcBef>
              <a:spcAft>
                <a:spcPts val="600"/>
              </a:spcAft>
              <a:buNone/>
            </a:pPr>
            <a:r>
              <a:rPr lang="lv-LV" sz="2400" dirty="0">
                <a:solidFill>
                  <a:schemeClr val="tx1">
                    <a:lumMod val="65000"/>
                    <a:lumOff val="35000"/>
                  </a:schemeClr>
                </a:solidFill>
              </a:rPr>
              <a:t>Informācijai par RTP2030 izstrādes procesu un sabiedrības līdzdalības pasākumiem iespējams sekot līdzi Departamenta mājas lapā </a:t>
            </a:r>
            <a:r>
              <a:rPr lang="lv-LV" sz="2400" dirty="0">
                <a:solidFill>
                  <a:schemeClr val="tx1">
                    <a:lumMod val="65000"/>
                    <a:lumOff val="35000"/>
                  </a:schemeClr>
                </a:solidFill>
                <a:hlinkClick r:id="rId3"/>
              </a:rPr>
              <a:t>www.rdpad.lv</a:t>
            </a:r>
            <a:r>
              <a:rPr lang="lv-LV" sz="2400" dirty="0">
                <a:solidFill>
                  <a:schemeClr val="tx1">
                    <a:lumMod val="65000"/>
                    <a:lumOff val="35000"/>
                  </a:schemeClr>
                </a:solidFill>
              </a:rPr>
              <a:t>  sadaļā „Teritorijas plānošana – Rīgas teritorijas plānojums – Izstrādē”</a:t>
            </a:r>
          </a:p>
          <a:p>
            <a:pPr>
              <a:spcBef>
                <a:spcPts val="600"/>
              </a:spcBef>
              <a:spcAft>
                <a:spcPts val="600"/>
              </a:spcAft>
              <a:buNone/>
            </a:pPr>
            <a:r>
              <a:rPr lang="lv-LV" sz="2800" dirty="0">
                <a:solidFill>
                  <a:srgbClr val="C00000"/>
                </a:solidFill>
              </a:rPr>
              <a:t>Departaments sniegs gala atbildi pēc izvērtēšanas redakcijas pilnveidošanas gaitā.</a:t>
            </a:r>
          </a:p>
        </p:txBody>
      </p:sp>
      <p:sp>
        <p:nvSpPr>
          <p:cNvPr id="6" name="Taisnstūris 5">
            <a:extLst>
              <a:ext uri="{FF2B5EF4-FFF2-40B4-BE49-F238E27FC236}">
                <a16:creationId xmlns:a16="http://schemas.microsoft.com/office/drawing/2014/main" id="{F7B9A3E4-24D6-4413-813A-F99FC883B7F1}"/>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92B751DC-D42B-498D-94DD-BBC89F23EE04}"/>
              </a:ext>
            </a:extLst>
          </p:cNvPr>
          <p:cNvPicPr>
            <a:picLocks noChangeAspect="1" noChangeArrowheads="1"/>
          </p:cNvPicPr>
          <p:nvPr/>
        </p:nvPicPr>
        <p:blipFill>
          <a:blip r:embed="rId4" cstate="print"/>
          <a:srcRect l="7936"/>
          <a:stretch>
            <a:fillRect/>
          </a:stretch>
        </p:blipFill>
        <p:spPr bwMode="auto">
          <a:xfrm>
            <a:off x="0" y="157660"/>
            <a:ext cx="1097509" cy="1053488"/>
          </a:xfrm>
          <a:prstGeom prst="rect">
            <a:avLst/>
          </a:prstGeom>
          <a:noFill/>
          <a:ln w="9525">
            <a:noFill/>
            <a:miter lim="800000"/>
            <a:headEnd/>
            <a:tailEnd/>
          </a:ln>
        </p:spPr>
      </p:pic>
      <p:sp>
        <p:nvSpPr>
          <p:cNvPr id="10" name="Virsraksts 1">
            <a:extLst>
              <a:ext uri="{FF2B5EF4-FFF2-40B4-BE49-F238E27FC236}">
                <a16:creationId xmlns:a16="http://schemas.microsoft.com/office/drawing/2014/main" id="{1D189518-F1FE-4EF9-BEC5-8C276563F28D}"/>
              </a:ext>
            </a:extLst>
          </p:cNvPr>
          <p:cNvSpPr txBox="1">
            <a:spLocks/>
          </p:cNvSpPr>
          <p:nvPr/>
        </p:nvSpPr>
        <p:spPr bwMode="auto">
          <a:xfrm>
            <a:off x="1305689" y="655054"/>
            <a:ext cx="10279953" cy="1318335"/>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3600" b="1" dirty="0">
                <a:solidFill>
                  <a:srgbClr val="C00000"/>
                </a:solidFill>
              </a:rPr>
              <a:t>Ja priekšlikums attiecas uz RTP2030</a:t>
            </a:r>
            <a:endParaRPr lang="lv-LV" sz="3600" b="1" dirty="0">
              <a:solidFill>
                <a:srgbClr val="C00000"/>
              </a:solidFill>
              <a:latin typeface="+mn-lt"/>
              <a:cs typeface="Times New Roman" pitchFamily="18" charset="0"/>
            </a:endParaRPr>
          </a:p>
        </p:txBody>
      </p:sp>
    </p:spTree>
    <p:extLst>
      <p:ext uri="{BB962C8B-B14F-4D97-AF65-F5344CB8AC3E}">
        <p14:creationId xmlns:p14="http://schemas.microsoft.com/office/powerpoint/2010/main" val="75415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98" y="1505108"/>
            <a:ext cx="10186043" cy="2908489"/>
          </a:xfrm>
          <a:prstGeom prst="rect">
            <a:avLst/>
          </a:prstGeom>
        </p:spPr>
        <p:txBody>
          <a:bodyPr wrap="square">
            <a:spAutoFit/>
          </a:bodyPr>
          <a:lstStyle/>
          <a:p>
            <a:pPr>
              <a:spcAft>
                <a:spcPts val="1800"/>
              </a:spcAft>
              <a:buNone/>
            </a:pPr>
            <a:r>
              <a:rPr lang="lv-LV" sz="2800" dirty="0">
                <a:solidFill>
                  <a:schemeClr val="tx1">
                    <a:lumMod val="65000"/>
                    <a:lumOff val="35000"/>
                  </a:schemeClr>
                </a:solidFill>
              </a:rPr>
              <a:t>RDPAD SKAIDROJUMS (GALĪGĀ ATBILDE)</a:t>
            </a:r>
          </a:p>
          <a:p>
            <a:pPr lvl="0">
              <a:spcAft>
                <a:spcPts val="1800"/>
              </a:spcAft>
              <a:buNone/>
            </a:pPr>
            <a:r>
              <a:rPr lang="lv-LV" sz="2800" dirty="0">
                <a:solidFill>
                  <a:schemeClr val="tx1">
                    <a:lumMod val="65000"/>
                    <a:lumOff val="35000"/>
                  </a:schemeClr>
                </a:solidFill>
              </a:rPr>
              <a:t>Sniegta gala atbilde, kas ietver skaidrojumu par valsts līmeņa normatīvo regulējumu, līdzšinējos plānošanas dokumentos noteikto, par institūciju kompetenci, uz kuru attiecas konkrētais priekšlikums, par plānojuma detalizācijas pakāpi un mērogu, ko risina RTP.</a:t>
            </a:r>
          </a:p>
        </p:txBody>
      </p:sp>
      <p:sp>
        <p:nvSpPr>
          <p:cNvPr id="6" name="Taisnstūris 5">
            <a:extLst>
              <a:ext uri="{FF2B5EF4-FFF2-40B4-BE49-F238E27FC236}">
                <a16:creationId xmlns:a16="http://schemas.microsoft.com/office/drawing/2014/main" id="{43FA4128-3361-4AFB-A7E3-02EA8429B05C}"/>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17777AD1-F90F-408B-83D8-E97EDC9E0E8E}"/>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
        <p:nvSpPr>
          <p:cNvPr id="10" name="Virsraksts 1">
            <a:extLst>
              <a:ext uri="{FF2B5EF4-FFF2-40B4-BE49-F238E27FC236}">
                <a16:creationId xmlns:a16="http://schemas.microsoft.com/office/drawing/2014/main" id="{AD58095D-E267-4B10-A68A-FCF45BC66A1E}"/>
              </a:ext>
            </a:extLst>
          </p:cNvPr>
          <p:cNvSpPr txBox="1">
            <a:spLocks/>
          </p:cNvSpPr>
          <p:nvPr/>
        </p:nvSpPr>
        <p:spPr bwMode="auto">
          <a:xfrm>
            <a:off x="1305689" y="655054"/>
            <a:ext cx="10279953" cy="1318335"/>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a:defRPr/>
            </a:pPr>
            <a:r>
              <a:rPr lang="lv-LV" sz="3600" b="1" dirty="0">
                <a:solidFill>
                  <a:srgbClr val="C00000"/>
                </a:solidFill>
              </a:rPr>
              <a:t>Ja priekšlikums neattiecas uz RTP2030</a:t>
            </a:r>
            <a:endParaRPr lang="lv-LV" sz="3600" b="1" dirty="0">
              <a:solidFill>
                <a:srgbClr val="C00000"/>
              </a:solidFill>
              <a:latin typeface="+mn-lt"/>
              <a:cs typeface="Times New Roman" pitchFamily="18" charset="0"/>
            </a:endParaRPr>
          </a:p>
        </p:txBody>
      </p:sp>
    </p:spTree>
    <p:extLst>
      <p:ext uri="{BB962C8B-B14F-4D97-AF65-F5344CB8AC3E}">
        <p14:creationId xmlns:p14="http://schemas.microsoft.com/office/powerpoint/2010/main" val="59156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Virsraksts 1"/>
          <p:cNvSpPr txBox="1">
            <a:spLocks/>
          </p:cNvSpPr>
          <p:nvPr/>
        </p:nvSpPr>
        <p:spPr bwMode="auto">
          <a:xfrm>
            <a:off x="1283799" y="650601"/>
            <a:ext cx="9196551" cy="748543"/>
          </a:xfrm>
          <a:prstGeom prst="rect">
            <a:avLst/>
          </a:prstGeom>
          <a:noFill/>
          <a:ln w="9525">
            <a:noFill/>
            <a:miter lim="800000"/>
            <a:headEnd/>
            <a:tailEnd/>
          </a:ln>
        </p:spPr>
        <p:txBody>
          <a:bodyPr vert="horz" wrap="square" lIns="180000" tIns="45718" rIns="91435" bIns="45718" numCol="1" anchor="t" anchorCtr="0" compatLnSpc="1">
            <a:prstTxWarp prst="textNoShape">
              <a:avLst/>
            </a:prstTxWarp>
          </a:bodyPr>
          <a:lstStyle/>
          <a:p>
            <a:pPr lvl="0">
              <a:defRPr/>
            </a:pPr>
            <a:r>
              <a:rPr lang="lv-LV" sz="3600" b="1" dirty="0">
                <a:solidFill>
                  <a:srgbClr val="C00000"/>
                </a:solidFill>
                <a:latin typeface="+mn-lt"/>
                <a:cs typeface="Times New Roman" pitchFamily="18" charset="0"/>
              </a:rPr>
              <a:t>Priekšlikumi, kas neattiecas uz RTP2030</a:t>
            </a:r>
            <a:endParaRPr lang="en-US" sz="3600" b="1" dirty="0">
              <a:solidFill>
                <a:srgbClr val="C00000"/>
              </a:solidFill>
              <a:latin typeface="+mn-lt"/>
              <a:cs typeface="Times New Roman" pitchFamily="18" charset="0"/>
            </a:endParaRPr>
          </a:p>
        </p:txBody>
      </p:sp>
      <p:sp>
        <p:nvSpPr>
          <p:cNvPr id="2" name="TextBox 1"/>
          <p:cNvSpPr txBox="1"/>
          <p:nvPr/>
        </p:nvSpPr>
        <p:spPr>
          <a:xfrm>
            <a:off x="1439744" y="1517307"/>
            <a:ext cx="10752256" cy="5124480"/>
          </a:xfrm>
          <a:prstGeom prst="rect">
            <a:avLst/>
          </a:prstGeom>
          <a:noFill/>
        </p:spPr>
        <p:txBody>
          <a:bodyPr wrap="square" rtlCol="0">
            <a:spAutoFit/>
          </a:bodyPr>
          <a:lstStyle/>
          <a:p>
            <a:pPr marL="342900" lvl="0" indent="-342900">
              <a:spcBef>
                <a:spcPts val="0"/>
              </a:spcBef>
              <a:spcAft>
                <a:spcPts val="300"/>
              </a:spcAft>
              <a:buFont typeface="Arial" panose="020B0604020202020204" pitchFamily="34" charset="0"/>
              <a:buChar char="•"/>
            </a:pPr>
            <a:r>
              <a:rPr lang="lv-LV" sz="2600" dirty="0" err="1">
                <a:solidFill>
                  <a:schemeClr val="tx1">
                    <a:lumMod val="65000"/>
                    <a:lumOff val="35000"/>
                  </a:schemeClr>
                </a:solidFill>
                <a:cs typeface="Times New Roman" pitchFamily="18" charset="0"/>
              </a:rPr>
              <a:t>Atbērtnes</a:t>
            </a:r>
            <a:r>
              <a:rPr lang="lv-LV" sz="2600" dirty="0">
                <a:solidFill>
                  <a:schemeClr val="tx1">
                    <a:lumMod val="65000"/>
                    <a:lumOff val="35000"/>
                  </a:schemeClr>
                </a:solidFill>
                <a:cs typeface="Times New Roman" pitchFamily="18" charset="0"/>
              </a:rPr>
              <a:t> jūrā </a:t>
            </a:r>
          </a:p>
          <a:p>
            <a:pPr marL="342900" lvl="0" indent="-342900">
              <a:spcBef>
                <a:spcPts val="0"/>
              </a:spcBef>
              <a:spcAft>
                <a:spcPts val="300"/>
              </a:spcAft>
              <a:buFont typeface="Arial" panose="020B0604020202020204" pitchFamily="34" charset="0"/>
              <a:buChar char="•"/>
            </a:pPr>
            <a:r>
              <a:rPr lang="lv-LV" sz="2600" dirty="0">
                <a:solidFill>
                  <a:schemeClr val="tx1">
                    <a:lumMod val="65000"/>
                    <a:lumOff val="35000"/>
                  </a:schemeClr>
                </a:solidFill>
                <a:cs typeface="Times New Roman" pitchFamily="18" charset="0"/>
              </a:rPr>
              <a:t>Rīgas brīvostas robežas un kultūras mantojums ostā</a:t>
            </a:r>
          </a:p>
          <a:p>
            <a:pPr marL="342900" indent="-342900">
              <a:spcBef>
                <a:spcPts val="0"/>
              </a:spcBef>
              <a:spcAft>
                <a:spcPts val="300"/>
              </a:spcAft>
              <a:buFont typeface="Arial" panose="020B0604020202020204" pitchFamily="34" charset="0"/>
              <a:buChar char="•"/>
            </a:pPr>
            <a:r>
              <a:rPr lang="lv-LV" sz="2600" dirty="0">
                <a:solidFill>
                  <a:schemeClr val="tx1">
                    <a:lumMod val="65000"/>
                    <a:lumOff val="35000"/>
                  </a:schemeClr>
                </a:solidFill>
                <a:cs typeface="Times New Roman" pitchFamily="18" charset="0"/>
              </a:rPr>
              <a:t>Priekšlikumi labiekārtojumam, </a:t>
            </a:r>
            <a:r>
              <a:rPr lang="lv-LV" sz="2600" dirty="0">
                <a:solidFill>
                  <a:schemeClr val="tx1">
                    <a:lumMod val="65000"/>
                    <a:lumOff val="35000"/>
                  </a:schemeClr>
                </a:solidFill>
              </a:rPr>
              <a:t>komunālo pakalpojumu pieejamība un kvalitāte</a:t>
            </a:r>
          </a:p>
          <a:p>
            <a:pPr marL="342900" indent="-342900">
              <a:spcBef>
                <a:spcPts val="0"/>
              </a:spcBef>
              <a:spcAft>
                <a:spcPts val="300"/>
              </a:spcAft>
              <a:buFont typeface="Arial" panose="020B0604020202020204" pitchFamily="34" charset="0"/>
              <a:buChar char="•"/>
            </a:pPr>
            <a:r>
              <a:rPr lang="lv-LV" sz="2600" dirty="0">
                <a:solidFill>
                  <a:schemeClr val="tx1">
                    <a:lumMod val="65000"/>
                    <a:lumOff val="35000"/>
                  </a:schemeClr>
                </a:solidFill>
                <a:cs typeface="Times New Roman" pitchFamily="18" charset="0"/>
              </a:rPr>
              <a:t>RVC AZ teritorija – Skanstes tramvajs, Lielie kapi, kravas transports centrā</a:t>
            </a:r>
          </a:p>
          <a:p>
            <a:pPr marL="342900" indent="-342900">
              <a:spcBef>
                <a:spcPts val="0"/>
              </a:spcBef>
              <a:spcAft>
                <a:spcPts val="300"/>
              </a:spcAft>
              <a:buFont typeface="Arial" panose="020B0604020202020204" pitchFamily="34" charset="0"/>
              <a:buChar char="•"/>
            </a:pPr>
            <a:r>
              <a:rPr lang="lv-LV" sz="2600" dirty="0" err="1">
                <a:solidFill>
                  <a:schemeClr val="tx1">
                    <a:lumMod val="65000"/>
                    <a:lumOff val="35000"/>
                  </a:schemeClr>
                </a:solidFill>
                <a:cs typeface="Times New Roman" pitchFamily="18" charset="0"/>
              </a:rPr>
              <a:t>Autonovietņu</a:t>
            </a:r>
            <a:r>
              <a:rPr lang="lv-LV" sz="2600" dirty="0">
                <a:solidFill>
                  <a:schemeClr val="tx1">
                    <a:lumMod val="65000"/>
                    <a:lumOff val="35000"/>
                  </a:schemeClr>
                </a:solidFill>
                <a:cs typeface="Times New Roman" pitchFamily="18" charset="0"/>
              </a:rPr>
              <a:t> politika (</a:t>
            </a:r>
            <a:r>
              <a:rPr lang="lv-LV" sz="2600" dirty="0" err="1">
                <a:solidFill>
                  <a:schemeClr val="tx1">
                    <a:lumMod val="65000"/>
                    <a:lumOff val="35000"/>
                  </a:schemeClr>
                </a:solidFill>
                <a:cs typeface="Times New Roman" pitchFamily="18" charset="0"/>
              </a:rPr>
              <a:t>stāvparku</a:t>
            </a:r>
            <a:r>
              <a:rPr lang="lv-LV" sz="2600" dirty="0">
                <a:solidFill>
                  <a:schemeClr val="tx1">
                    <a:lumMod val="65000"/>
                    <a:lumOff val="35000"/>
                  </a:schemeClr>
                </a:solidFill>
                <a:cs typeface="Times New Roman" pitchFamily="18" charset="0"/>
              </a:rPr>
              <a:t> sistēmas un transporta ierobežojuma zonu ieviešana, sabiedriskā transporta sistēmas pilnveidošana)</a:t>
            </a:r>
          </a:p>
          <a:p>
            <a:pPr marL="342900" indent="-342900">
              <a:spcBef>
                <a:spcPts val="0"/>
              </a:spcBef>
              <a:spcAft>
                <a:spcPts val="300"/>
              </a:spcAft>
              <a:buFont typeface="Arial" panose="020B0604020202020204" pitchFamily="34" charset="0"/>
              <a:buChar char="•"/>
            </a:pPr>
            <a:r>
              <a:rPr lang="lv-LV" sz="2600" dirty="0">
                <a:solidFill>
                  <a:schemeClr val="tx1">
                    <a:lumMod val="65000"/>
                    <a:lumOff val="35000"/>
                  </a:schemeClr>
                </a:solidFill>
                <a:cs typeface="Times New Roman" pitchFamily="18" charset="0"/>
              </a:rPr>
              <a:t>Satiksmes organizācija (sabiedriskais, kravas, auto transports) un ceļu infrastruktūras izbūve (velo, gājēju ceļi, seguma kvalitāte, apgaismojums)</a:t>
            </a:r>
          </a:p>
          <a:p>
            <a:pPr marL="342900" indent="-342900">
              <a:spcBef>
                <a:spcPts val="0"/>
              </a:spcBef>
              <a:spcAft>
                <a:spcPts val="300"/>
              </a:spcAft>
              <a:buFont typeface="Arial" panose="020B0604020202020204" pitchFamily="34" charset="0"/>
              <a:buChar char="•"/>
            </a:pPr>
            <a:r>
              <a:rPr lang="lv-LV" sz="2600" dirty="0">
                <a:solidFill>
                  <a:schemeClr val="tx1">
                    <a:lumMod val="65000"/>
                    <a:lumOff val="35000"/>
                  </a:schemeClr>
                </a:solidFill>
                <a:cs typeface="Times New Roman" pitchFamily="18" charset="0"/>
              </a:rPr>
              <a:t>Rietumu maģistrāles alternatīvu izvērtēšana</a:t>
            </a:r>
          </a:p>
        </p:txBody>
      </p:sp>
      <p:sp>
        <p:nvSpPr>
          <p:cNvPr id="6" name="Taisnstūris 5">
            <a:extLst>
              <a:ext uri="{FF2B5EF4-FFF2-40B4-BE49-F238E27FC236}">
                <a16:creationId xmlns:a16="http://schemas.microsoft.com/office/drawing/2014/main" id="{44EB2D71-9E71-43A6-8980-6E1874A53135}"/>
              </a:ext>
            </a:extLst>
          </p:cNvPr>
          <p:cNvSpPr/>
          <p:nvPr/>
        </p:nvSpPr>
        <p:spPr>
          <a:xfrm>
            <a:off x="0" y="1272192"/>
            <a:ext cx="1072054" cy="55895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lv-LV" dirty="0"/>
          </a:p>
        </p:txBody>
      </p:sp>
      <p:pic>
        <p:nvPicPr>
          <p:cNvPr id="8" name="Picture 2">
            <a:extLst>
              <a:ext uri="{FF2B5EF4-FFF2-40B4-BE49-F238E27FC236}">
                <a16:creationId xmlns:a16="http://schemas.microsoft.com/office/drawing/2014/main" id="{809576A9-1759-48CA-8F4F-1D8B9B3DAC96}"/>
              </a:ext>
            </a:extLst>
          </p:cNvPr>
          <p:cNvPicPr>
            <a:picLocks noChangeAspect="1" noChangeArrowheads="1"/>
          </p:cNvPicPr>
          <p:nvPr/>
        </p:nvPicPr>
        <p:blipFill>
          <a:blip r:embed="rId3" cstate="print"/>
          <a:srcRect l="7936"/>
          <a:stretch>
            <a:fillRect/>
          </a:stretch>
        </p:blipFill>
        <p:spPr bwMode="auto">
          <a:xfrm>
            <a:off x="0" y="157660"/>
            <a:ext cx="1097509" cy="1053488"/>
          </a:xfrm>
          <a:prstGeom prst="rect">
            <a:avLst/>
          </a:prstGeom>
          <a:noFill/>
          <a:ln w="9525">
            <a:noFill/>
            <a:miter lim="800000"/>
            <a:headEnd/>
            <a:tailEnd/>
          </a:ln>
        </p:spPr>
      </p:pic>
    </p:spTree>
    <p:extLst>
      <p:ext uri="{BB962C8B-B14F-4D97-AF65-F5344CB8AC3E}">
        <p14:creationId xmlns:p14="http://schemas.microsoft.com/office/powerpoint/2010/main" val="2525622166"/>
      </p:ext>
    </p:extLst>
  </p:cSld>
  <p:clrMapOvr>
    <a:masterClrMapping/>
  </p:clrMapOvr>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25864</TotalTime>
  <Words>991</Words>
  <Application>Microsoft Office PowerPoint</Application>
  <PresentationFormat>Platekrāna</PresentationFormat>
  <Paragraphs>144</Paragraphs>
  <Slides>17</Slides>
  <Notes>17</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17</vt:i4>
      </vt:variant>
    </vt:vector>
  </HeadingPairs>
  <TitlesOfParts>
    <vt:vector size="21" baseType="lpstr">
      <vt:lpstr>Arial</vt:lpstr>
      <vt:lpstr>Calibri</vt:lpstr>
      <vt:lpstr>Times New Roman</vt:lpstr>
      <vt:lpstr>Office dizains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PAD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Slaids 1</dc:title>
  <dc:creator>llidaka2</dc:creator>
  <cp:lastModifiedBy>Karīna Jansone</cp:lastModifiedBy>
  <cp:revision>620</cp:revision>
  <cp:lastPrinted>2014-10-20T06:01:47Z</cp:lastPrinted>
  <dcterms:created xsi:type="dcterms:W3CDTF">2013-08-27T07:00:39Z</dcterms:created>
  <dcterms:modified xsi:type="dcterms:W3CDTF">2018-03-26T11:53:24Z</dcterms:modified>
</cp:coreProperties>
</file>